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n-US"/>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a:p>
        </p:txBody>
      </p:sp>
      <p:sp>
        <p:nvSpPr>
          <p:cNvPr id="4" name="Θέση ημερομηνίας 3"/>
          <p:cNvSpPr>
            <a:spLocks noGrp="1"/>
          </p:cNvSpPr>
          <p:nvPr>
            <p:ph type="dt" sz="half" idx="10"/>
          </p:nvPr>
        </p:nvSpPr>
        <p:spPr/>
        <p:txBody>
          <a:bodyPr/>
          <a:lstStyle/>
          <a:p>
            <a:fld id="{6DF10507-4B37-4588-9C10-27A4E741E113}" type="datetimeFigureOut">
              <a:rPr lang="en-US" smtClean="0"/>
              <a:t>4/14/2020</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A44F9779-B116-42F3-B639-F78F8111D067}" type="slidenum">
              <a:rPr lang="en-US" smtClean="0"/>
              <a:t>‹#›</a:t>
            </a:fld>
            <a:endParaRPr lang="en-US"/>
          </a:p>
        </p:txBody>
      </p:sp>
    </p:spTree>
    <p:extLst>
      <p:ext uri="{BB962C8B-B14F-4D97-AF65-F5344CB8AC3E}">
        <p14:creationId xmlns:p14="http://schemas.microsoft.com/office/powerpoint/2010/main" val="4156879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6DF10507-4B37-4588-9C10-27A4E741E113}" type="datetimeFigureOut">
              <a:rPr lang="en-US" smtClean="0"/>
              <a:t>4/14/2020</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A44F9779-B116-42F3-B639-F78F8111D067}" type="slidenum">
              <a:rPr lang="en-US" smtClean="0"/>
              <a:t>‹#›</a:t>
            </a:fld>
            <a:endParaRPr lang="en-US"/>
          </a:p>
        </p:txBody>
      </p:sp>
    </p:spTree>
    <p:extLst>
      <p:ext uri="{BB962C8B-B14F-4D97-AF65-F5344CB8AC3E}">
        <p14:creationId xmlns:p14="http://schemas.microsoft.com/office/powerpoint/2010/main" val="4193215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6DF10507-4B37-4588-9C10-27A4E741E113}" type="datetimeFigureOut">
              <a:rPr lang="en-US" smtClean="0"/>
              <a:t>4/14/2020</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A44F9779-B116-42F3-B639-F78F8111D067}" type="slidenum">
              <a:rPr lang="en-US" smtClean="0"/>
              <a:t>‹#›</a:t>
            </a:fld>
            <a:endParaRPr lang="en-US"/>
          </a:p>
        </p:txBody>
      </p:sp>
    </p:spTree>
    <p:extLst>
      <p:ext uri="{BB962C8B-B14F-4D97-AF65-F5344CB8AC3E}">
        <p14:creationId xmlns:p14="http://schemas.microsoft.com/office/powerpoint/2010/main" val="2714244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6DF10507-4B37-4588-9C10-27A4E741E113}" type="datetimeFigureOut">
              <a:rPr lang="en-US" smtClean="0"/>
              <a:t>4/14/2020</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A44F9779-B116-42F3-B639-F78F8111D067}" type="slidenum">
              <a:rPr lang="en-US" smtClean="0"/>
              <a:t>‹#›</a:t>
            </a:fld>
            <a:endParaRPr lang="en-US"/>
          </a:p>
        </p:txBody>
      </p:sp>
    </p:spTree>
    <p:extLst>
      <p:ext uri="{BB962C8B-B14F-4D97-AF65-F5344CB8AC3E}">
        <p14:creationId xmlns:p14="http://schemas.microsoft.com/office/powerpoint/2010/main" val="2604016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n-US"/>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DF10507-4B37-4588-9C10-27A4E741E113}" type="datetimeFigureOut">
              <a:rPr lang="en-US" smtClean="0"/>
              <a:t>4/14/2020</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A44F9779-B116-42F3-B639-F78F8111D067}" type="slidenum">
              <a:rPr lang="en-US" smtClean="0"/>
              <a:t>‹#›</a:t>
            </a:fld>
            <a:endParaRPr lang="en-US"/>
          </a:p>
        </p:txBody>
      </p:sp>
    </p:spTree>
    <p:extLst>
      <p:ext uri="{BB962C8B-B14F-4D97-AF65-F5344CB8AC3E}">
        <p14:creationId xmlns:p14="http://schemas.microsoft.com/office/powerpoint/2010/main" val="3295581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4"/>
          <p:cNvSpPr>
            <a:spLocks noGrp="1"/>
          </p:cNvSpPr>
          <p:nvPr>
            <p:ph type="dt" sz="half" idx="10"/>
          </p:nvPr>
        </p:nvSpPr>
        <p:spPr/>
        <p:txBody>
          <a:bodyPr/>
          <a:lstStyle/>
          <a:p>
            <a:fld id="{6DF10507-4B37-4588-9C10-27A4E741E113}" type="datetimeFigureOut">
              <a:rPr lang="en-US" smtClean="0"/>
              <a:t>4/14/2020</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A44F9779-B116-42F3-B639-F78F8111D067}" type="slidenum">
              <a:rPr lang="en-US" smtClean="0"/>
              <a:t>‹#›</a:t>
            </a:fld>
            <a:endParaRPr lang="en-US"/>
          </a:p>
        </p:txBody>
      </p:sp>
    </p:spTree>
    <p:extLst>
      <p:ext uri="{BB962C8B-B14F-4D97-AF65-F5344CB8AC3E}">
        <p14:creationId xmlns:p14="http://schemas.microsoft.com/office/powerpoint/2010/main" val="37320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n-US"/>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6"/>
          <p:cNvSpPr>
            <a:spLocks noGrp="1"/>
          </p:cNvSpPr>
          <p:nvPr>
            <p:ph type="dt" sz="half" idx="10"/>
          </p:nvPr>
        </p:nvSpPr>
        <p:spPr/>
        <p:txBody>
          <a:bodyPr/>
          <a:lstStyle/>
          <a:p>
            <a:fld id="{6DF10507-4B37-4588-9C10-27A4E741E113}" type="datetimeFigureOut">
              <a:rPr lang="en-US" smtClean="0"/>
              <a:t>4/14/2020</a:t>
            </a:fld>
            <a:endParaRPr lang="en-US"/>
          </a:p>
        </p:txBody>
      </p:sp>
      <p:sp>
        <p:nvSpPr>
          <p:cNvPr id="8" name="Θέση υποσέλιδου 7"/>
          <p:cNvSpPr>
            <a:spLocks noGrp="1"/>
          </p:cNvSpPr>
          <p:nvPr>
            <p:ph type="ftr" sz="quarter" idx="11"/>
          </p:nvPr>
        </p:nvSpPr>
        <p:spPr/>
        <p:txBody>
          <a:bodyPr/>
          <a:lstStyle/>
          <a:p>
            <a:endParaRPr lang="en-US"/>
          </a:p>
        </p:txBody>
      </p:sp>
      <p:sp>
        <p:nvSpPr>
          <p:cNvPr id="9" name="Θέση αριθμού διαφάνειας 8"/>
          <p:cNvSpPr>
            <a:spLocks noGrp="1"/>
          </p:cNvSpPr>
          <p:nvPr>
            <p:ph type="sldNum" sz="quarter" idx="12"/>
          </p:nvPr>
        </p:nvSpPr>
        <p:spPr/>
        <p:txBody>
          <a:bodyPr/>
          <a:lstStyle/>
          <a:p>
            <a:fld id="{A44F9779-B116-42F3-B639-F78F8111D067}" type="slidenum">
              <a:rPr lang="en-US" smtClean="0"/>
              <a:t>‹#›</a:t>
            </a:fld>
            <a:endParaRPr lang="en-US"/>
          </a:p>
        </p:txBody>
      </p:sp>
    </p:spTree>
    <p:extLst>
      <p:ext uri="{BB962C8B-B14F-4D97-AF65-F5344CB8AC3E}">
        <p14:creationId xmlns:p14="http://schemas.microsoft.com/office/powerpoint/2010/main" val="3441708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ημερομηνίας 2"/>
          <p:cNvSpPr>
            <a:spLocks noGrp="1"/>
          </p:cNvSpPr>
          <p:nvPr>
            <p:ph type="dt" sz="half" idx="10"/>
          </p:nvPr>
        </p:nvSpPr>
        <p:spPr/>
        <p:txBody>
          <a:bodyPr/>
          <a:lstStyle/>
          <a:p>
            <a:fld id="{6DF10507-4B37-4588-9C10-27A4E741E113}" type="datetimeFigureOut">
              <a:rPr lang="en-US" smtClean="0"/>
              <a:t>4/14/2020</a:t>
            </a:fld>
            <a:endParaRPr lang="en-US"/>
          </a:p>
        </p:txBody>
      </p:sp>
      <p:sp>
        <p:nvSpPr>
          <p:cNvPr id="4" name="Θέση υποσέλιδου 3"/>
          <p:cNvSpPr>
            <a:spLocks noGrp="1"/>
          </p:cNvSpPr>
          <p:nvPr>
            <p:ph type="ftr" sz="quarter" idx="11"/>
          </p:nvPr>
        </p:nvSpPr>
        <p:spPr/>
        <p:txBody>
          <a:bodyPr/>
          <a:lstStyle/>
          <a:p>
            <a:endParaRPr lang="en-US"/>
          </a:p>
        </p:txBody>
      </p:sp>
      <p:sp>
        <p:nvSpPr>
          <p:cNvPr id="5" name="Θέση αριθμού διαφάνειας 4"/>
          <p:cNvSpPr>
            <a:spLocks noGrp="1"/>
          </p:cNvSpPr>
          <p:nvPr>
            <p:ph type="sldNum" sz="quarter" idx="12"/>
          </p:nvPr>
        </p:nvSpPr>
        <p:spPr/>
        <p:txBody>
          <a:bodyPr/>
          <a:lstStyle/>
          <a:p>
            <a:fld id="{A44F9779-B116-42F3-B639-F78F8111D067}" type="slidenum">
              <a:rPr lang="en-US" smtClean="0"/>
              <a:t>‹#›</a:t>
            </a:fld>
            <a:endParaRPr lang="en-US"/>
          </a:p>
        </p:txBody>
      </p:sp>
    </p:spTree>
    <p:extLst>
      <p:ext uri="{BB962C8B-B14F-4D97-AF65-F5344CB8AC3E}">
        <p14:creationId xmlns:p14="http://schemas.microsoft.com/office/powerpoint/2010/main" val="15567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6DF10507-4B37-4588-9C10-27A4E741E113}" type="datetimeFigureOut">
              <a:rPr lang="en-US" smtClean="0"/>
              <a:t>4/14/2020</a:t>
            </a:fld>
            <a:endParaRPr lang="en-US"/>
          </a:p>
        </p:txBody>
      </p:sp>
      <p:sp>
        <p:nvSpPr>
          <p:cNvPr id="3" name="Θέση υποσέλιδου 2"/>
          <p:cNvSpPr>
            <a:spLocks noGrp="1"/>
          </p:cNvSpPr>
          <p:nvPr>
            <p:ph type="ftr" sz="quarter" idx="11"/>
          </p:nvPr>
        </p:nvSpPr>
        <p:spPr/>
        <p:txBody>
          <a:bodyPr/>
          <a:lstStyle/>
          <a:p>
            <a:endParaRPr lang="en-US"/>
          </a:p>
        </p:txBody>
      </p:sp>
      <p:sp>
        <p:nvSpPr>
          <p:cNvPr id="4" name="Θέση αριθμού διαφάνειας 3"/>
          <p:cNvSpPr>
            <a:spLocks noGrp="1"/>
          </p:cNvSpPr>
          <p:nvPr>
            <p:ph type="sldNum" sz="quarter" idx="12"/>
          </p:nvPr>
        </p:nvSpPr>
        <p:spPr/>
        <p:txBody>
          <a:bodyPr/>
          <a:lstStyle/>
          <a:p>
            <a:fld id="{A44F9779-B116-42F3-B639-F78F8111D067}" type="slidenum">
              <a:rPr lang="en-US" smtClean="0"/>
              <a:t>‹#›</a:t>
            </a:fld>
            <a:endParaRPr lang="en-US"/>
          </a:p>
        </p:txBody>
      </p:sp>
    </p:spTree>
    <p:extLst>
      <p:ext uri="{BB962C8B-B14F-4D97-AF65-F5344CB8AC3E}">
        <p14:creationId xmlns:p14="http://schemas.microsoft.com/office/powerpoint/2010/main" val="4262923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DF10507-4B37-4588-9C10-27A4E741E113}" type="datetimeFigureOut">
              <a:rPr lang="en-US" smtClean="0"/>
              <a:t>4/14/2020</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A44F9779-B116-42F3-B639-F78F8111D067}" type="slidenum">
              <a:rPr lang="en-US" smtClean="0"/>
              <a:t>‹#›</a:t>
            </a:fld>
            <a:endParaRPr lang="en-US"/>
          </a:p>
        </p:txBody>
      </p:sp>
    </p:spTree>
    <p:extLst>
      <p:ext uri="{BB962C8B-B14F-4D97-AF65-F5344CB8AC3E}">
        <p14:creationId xmlns:p14="http://schemas.microsoft.com/office/powerpoint/2010/main" val="1632813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DF10507-4B37-4588-9C10-27A4E741E113}" type="datetimeFigureOut">
              <a:rPr lang="en-US" smtClean="0"/>
              <a:t>4/14/2020</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A44F9779-B116-42F3-B639-F78F8111D067}" type="slidenum">
              <a:rPr lang="en-US" smtClean="0"/>
              <a:t>‹#›</a:t>
            </a:fld>
            <a:endParaRPr lang="en-US"/>
          </a:p>
        </p:txBody>
      </p:sp>
    </p:spTree>
    <p:extLst>
      <p:ext uri="{BB962C8B-B14F-4D97-AF65-F5344CB8AC3E}">
        <p14:creationId xmlns:p14="http://schemas.microsoft.com/office/powerpoint/2010/main" val="2135199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n-US"/>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10507-4B37-4588-9C10-27A4E741E113}" type="datetimeFigureOut">
              <a:rPr lang="en-US" smtClean="0"/>
              <a:t>4/14/2020</a:t>
            </a:fld>
            <a:endParaRPr lang="en-US"/>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4F9779-B116-42F3-B639-F78F8111D067}" type="slidenum">
              <a:rPr lang="en-US" smtClean="0"/>
              <a:t>‹#›</a:t>
            </a:fld>
            <a:endParaRPr lang="en-US"/>
          </a:p>
        </p:txBody>
      </p:sp>
    </p:spTree>
    <p:extLst>
      <p:ext uri="{BB962C8B-B14F-4D97-AF65-F5344CB8AC3E}">
        <p14:creationId xmlns:p14="http://schemas.microsoft.com/office/powerpoint/2010/main" val="2598445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tuvaustria.academy/briefing&amp;page=1&amp;item=52" TargetMode="External"/><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tuvaustria.academy/briefing&amp;page=1&amp;item=51"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tuvaustria.academy/briefing&amp;page=1&amp;item=53"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tuvaustria.academy/briefing&amp;page=1&amp;item=54"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www.tuvaustria.academy/briefing&amp;page=1&amp;item=55"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41357" y="659027"/>
            <a:ext cx="5373130" cy="5373130"/>
          </a:xfrm>
          <a:prstGeom prst="rect">
            <a:avLst/>
          </a:prstGeom>
        </p:spPr>
      </p:pic>
    </p:spTree>
    <p:extLst>
      <p:ext uri="{BB962C8B-B14F-4D97-AF65-F5344CB8AC3E}">
        <p14:creationId xmlns:p14="http://schemas.microsoft.com/office/powerpoint/2010/main" val="4067326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0950" y="199767"/>
            <a:ext cx="5366951" cy="2683476"/>
          </a:xfrm>
          <a:prstGeom prst="rect">
            <a:avLst/>
          </a:prstGeom>
        </p:spPr>
      </p:pic>
      <p:sp>
        <p:nvSpPr>
          <p:cNvPr id="5" name="Τίτλος 4"/>
          <p:cNvSpPr>
            <a:spLocks noGrp="1"/>
          </p:cNvSpPr>
          <p:nvPr>
            <p:ph type="title"/>
          </p:nvPr>
        </p:nvSpPr>
        <p:spPr>
          <a:xfrm>
            <a:off x="65903" y="3105667"/>
            <a:ext cx="12126097" cy="2792626"/>
          </a:xfrm>
        </p:spPr>
        <p:txBody>
          <a:bodyPr>
            <a:normAutofit/>
          </a:bodyPr>
          <a:lstStyle/>
          <a:p>
            <a:r>
              <a:rPr lang="el-GR" sz="1100" b="1" dirty="0" err="1" smtClean="0">
                <a:latin typeface="Arial" panose="020B0604020202020204" pitchFamily="34" charset="0"/>
                <a:cs typeface="Arial" panose="020B0604020202020204" pitchFamily="34" charset="0"/>
              </a:rPr>
              <a:t>ΜένοÜμε</a:t>
            </a:r>
            <a:r>
              <a:rPr lang="el-GR" sz="1100" b="1" dirty="0" smtClean="0">
                <a:latin typeface="Arial" panose="020B0604020202020204" pitchFamily="34" charset="0"/>
                <a:cs typeface="Arial" panose="020B0604020202020204" pitchFamily="34" charset="0"/>
              </a:rPr>
              <a:t> Σπίτι και </a:t>
            </a:r>
            <a:r>
              <a:rPr lang="el-GR" sz="1100" b="1" dirty="0" err="1" smtClean="0">
                <a:latin typeface="Arial" panose="020B0604020202020204" pitchFamily="34" charset="0"/>
                <a:cs typeface="Arial" panose="020B0604020202020204" pitchFamily="34" charset="0"/>
              </a:rPr>
              <a:t>συνεχίζοÜμε</a:t>
            </a:r>
            <a:r>
              <a:rPr lang="el-GR" sz="1100" b="1" dirty="0" smtClean="0">
                <a:latin typeface="Arial" panose="020B0604020202020204" pitchFamily="34" charset="0"/>
                <a:cs typeface="Arial" panose="020B0604020202020204" pitchFamily="34" charset="0"/>
              </a:rPr>
              <a:t> την ενημέρωση και την εκπαίδευση εξ αποστάσεως!</a:t>
            </a:r>
            <a:r>
              <a:rPr lang="el-GR" sz="1100" dirty="0" smtClean="0">
                <a:latin typeface="Arial" panose="020B0604020202020204" pitchFamily="34" charset="0"/>
                <a:cs typeface="Arial" panose="020B0604020202020204" pitchFamily="34" charset="0"/>
              </a:rPr>
              <a:t/>
            </a:r>
            <a:br>
              <a:rPr lang="el-GR" sz="1100" dirty="0" smtClean="0">
                <a:latin typeface="Arial" panose="020B0604020202020204" pitchFamily="34" charset="0"/>
                <a:cs typeface="Arial" panose="020B0604020202020204" pitchFamily="34" charset="0"/>
              </a:rPr>
            </a:br>
            <a:r>
              <a:rPr lang="el-GR" sz="1100" dirty="0" smtClean="0">
                <a:latin typeface="Arial" panose="020B0604020202020204" pitchFamily="34" charset="0"/>
                <a:cs typeface="Arial" panose="020B0604020202020204" pitchFamily="34" charset="0"/>
              </a:rPr>
              <a:t>Δωρεάν εκπαιδευτικό πρόγραμμα «COVID-19 &amp; Επιχειρησιακή Βιωσιμότητα»</a:t>
            </a:r>
            <a:br>
              <a:rPr lang="el-GR" sz="1100" dirty="0" smtClean="0">
                <a:latin typeface="Arial" panose="020B0604020202020204" pitchFamily="34" charset="0"/>
                <a:cs typeface="Arial" panose="020B0604020202020204" pitchFamily="34" charset="0"/>
              </a:rPr>
            </a:br>
            <a:r>
              <a:rPr lang="el-GR" sz="1100" dirty="0" smtClean="0">
                <a:latin typeface="Arial" panose="020B0604020202020204" pitchFamily="34" charset="0"/>
                <a:cs typeface="Arial" panose="020B0604020202020204" pitchFamily="34" charset="0"/>
              </a:rPr>
              <a:t>Την ιδιαίτερη αυτή στιγμή, η προτεραιότητα είναι κατά πρώτον η διαφύλαξή της Υγείας όλων μας και κατά δεύτερον ο περιορισμός των οικονομικών επιπτώσεων που προκαλεί ο COVID 19 στην αγορά. Για το λόγο αυτό  η TÜV AUSTRIA </a:t>
            </a:r>
            <a:r>
              <a:rPr lang="el-GR" sz="1100" dirty="0" err="1" smtClean="0">
                <a:latin typeface="Arial" panose="020B0604020202020204" pitchFamily="34" charset="0"/>
                <a:cs typeface="Arial" panose="020B0604020202020204" pitchFamily="34" charset="0"/>
              </a:rPr>
              <a:t>Academy</a:t>
            </a:r>
            <a:r>
              <a:rPr lang="el-GR" sz="1100" dirty="0" smtClean="0">
                <a:latin typeface="Arial" panose="020B0604020202020204" pitchFamily="34" charset="0"/>
                <a:cs typeface="Arial" panose="020B0604020202020204" pitchFamily="34" charset="0"/>
              </a:rPr>
              <a:t> παρέχει το εκπαιδευτικό πρόγραμμα εξ αποστάσεως «COVID 19 &amp; Επιχειρησιακή Βιωσιμότητα», με εισηγητή τον κ. Ευστάθιο Λιακόπουλο, Ιδρυτή και CEO της </a:t>
            </a:r>
            <a:r>
              <a:rPr lang="el-GR" sz="1100" dirty="0" err="1" smtClean="0">
                <a:latin typeface="Arial" panose="020B0604020202020204" pitchFamily="34" charset="0"/>
                <a:cs typeface="Arial" panose="020B0604020202020204" pitchFamily="34" charset="0"/>
              </a:rPr>
              <a:t>Business</a:t>
            </a:r>
            <a:r>
              <a:rPr lang="el-GR" sz="1100" dirty="0" smtClean="0">
                <a:latin typeface="Arial" panose="020B0604020202020204" pitchFamily="34" charset="0"/>
                <a:cs typeface="Arial" panose="020B0604020202020204" pitchFamily="34" charset="0"/>
              </a:rPr>
              <a:t> </a:t>
            </a:r>
            <a:r>
              <a:rPr lang="el-GR" sz="1100" dirty="0" err="1" smtClean="0">
                <a:latin typeface="Arial" panose="020B0604020202020204" pitchFamily="34" charset="0"/>
                <a:cs typeface="Arial" panose="020B0604020202020204" pitchFamily="34" charset="0"/>
              </a:rPr>
              <a:t>Support</a:t>
            </a:r>
            <a:r>
              <a:rPr lang="el-GR" sz="1100" dirty="0" smtClean="0">
                <a:latin typeface="Arial" panose="020B0604020202020204" pitchFamily="34" charset="0"/>
                <a:cs typeface="Arial" panose="020B0604020202020204" pitchFamily="34" charset="0"/>
              </a:rPr>
              <a:t> Services “BSS”. </a:t>
            </a:r>
            <a:br>
              <a:rPr lang="el-GR" sz="1100" dirty="0" smtClean="0">
                <a:latin typeface="Arial" panose="020B0604020202020204" pitchFamily="34" charset="0"/>
                <a:cs typeface="Arial" panose="020B0604020202020204" pitchFamily="34" charset="0"/>
              </a:rPr>
            </a:br>
            <a:r>
              <a:rPr lang="el-GR" sz="1100" dirty="0" smtClean="0">
                <a:latin typeface="Arial" panose="020B0604020202020204" pitchFamily="34" charset="0"/>
                <a:cs typeface="Arial" panose="020B0604020202020204" pitchFamily="34" charset="0"/>
              </a:rPr>
              <a:t>Στόχος αυτού του εκπαιδευτικού προγράμματος είναι η διαμόρφωση λύσεων &amp; δράσεων από τις επιπτώσεις της πανδημίας στις επιχειρήσεις και οι μεσοπρόθεσμες στρατηγικές, που πρέπει να εφαρμοστούν, μετά από αυτήν.</a:t>
            </a:r>
            <a:br>
              <a:rPr lang="el-GR" sz="1100" dirty="0" smtClean="0">
                <a:latin typeface="Arial" panose="020B0604020202020204" pitchFamily="34" charset="0"/>
                <a:cs typeface="Arial" panose="020B0604020202020204" pitchFamily="34" charset="0"/>
              </a:rPr>
            </a:br>
            <a:r>
              <a:rPr lang="el-GR" sz="1100" dirty="0" smtClean="0">
                <a:latin typeface="Arial" panose="020B0604020202020204" pitchFamily="34" charset="0"/>
                <a:cs typeface="Arial" panose="020B0604020202020204" pitchFamily="34" charset="0"/>
              </a:rPr>
              <a:t>Το εκπαιδευτικό πρόγραμμα παρέχεται δωρεάν και μπορείτε να το παρακολουθήσετε ασύγχρονα, οποιαδήποτε στιγμή από 1 έως και 30 Απριλίου 2020. Επίσης, αμέσως μετά το πέρας κάθε παρακολούθησης, μπορείτε να θέσετε δωρεάν τα ερωτήματά σας στον κ. Λιακόπουλο μέσω του </a:t>
            </a:r>
            <a:r>
              <a:rPr lang="el-GR" sz="1100" dirty="0" err="1" smtClean="0">
                <a:latin typeface="Arial" panose="020B0604020202020204" pitchFamily="34" charset="0"/>
                <a:cs typeface="Arial" panose="020B0604020202020204" pitchFamily="34" charset="0"/>
              </a:rPr>
              <a:t>forum</a:t>
            </a:r>
            <a:r>
              <a:rPr lang="el-GR" sz="1100" dirty="0" smtClean="0">
                <a:latin typeface="Arial" panose="020B0604020202020204" pitchFamily="34" charset="0"/>
                <a:cs typeface="Arial" panose="020B0604020202020204" pitchFamily="34" charset="0"/>
              </a:rPr>
              <a:t> της ηλεκτρονικής πλατφόρμας εκπαίδευσης και αυτά θα απαντηθούν εντός 24 ωρών. </a:t>
            </a:r>
            <a:br>
              <a:rPr lang="el-GR" sz="1100" dirty="0" smtClean="0">
                <a:latin typeface="Arial" panose="020B0604020202020204" pitchFamily="34" charset="0"/>
                <a:cs typeface="Arial" panose="020B0604020202020204" pitchFamily="34" charset="0"/>
              </a:rPr>
            </a:br>
            <a:r>
              <a:rPr lang="el-GR" sz="1100" dirty="0" smtClean="0">
                <a:latin typeface="Arial" panose="020B0604020202020204" pitchFamily="34" charset="0"/>
                <a:cs typeface="Arial" panose="020B0604020202020204" pitchFamily="34" charset="0"/>
              </a:rPr>
              <a:t>Γιατί οφείλουμε όλοι μαζί να ξεπεράσουμε και αυτή την κρίση και να παραμείνουμε ισχυροί στο </a:t>
            </a:r>
            <a:r>
              <a:rPr lang="el-GR" sz="1100" dirty="0" err="1" smtClean="0">
                <a:latin typeface="Arial" panose="020B0604020202020204" pitchFamily="34" charset="0"/>
                <a:cs typeface="Arial" panose="020B0604020202020204" pitchFamily="34" charset="0"/>
              </a:rPr>
              <a:t>επιχειρείν</a:t>
            </a:r>
            <a:r>
              <a:rPr lang="el-GR" sz="1100" dirty="0" smtClean="0">
                <a:latin typeface="Arial" panose="020B0604020202020204" pitchFamily="34" charset="0"/>
                <a:cs typeface="Arial" panose="020B0604020202020204" pitchFamily="34" charset="0"/>
              </a:rPr>
              <a:t>!</a:t>
            </a:r>
            <a:br>
              <a:rPr lang="el-GR" sz="1100" dirty="0" smtClean="0">
                <a:latin typeface="Arial" panose="020B0604020202020204" pitchFamily="34" charset="0"/>
                <a:cs typeface="Arial" panose="020B0604020202020204" pitchFamily="34" charset="0"/>
              </a:rPr>
            </a:br>
            <a:r>
              <a:rPr lang="el-GR" sz="1100" dirty="0" smtClean="0">
                <a:latin typeface="Arial" panose="020B0604020202020204" pitchFamily="34" charset="0"/>
                <a:cs typeface="Arial" panose="020B0604020202020204" pitchFamily="34" charset="0"/>
              </a:rPr>
              <a:t>Για πληροφορίες σχετικά με την παρακολούθηση του προγράμματος, καλέστε μας στο 210 5220920 (</a:t>
            </a:r>
            <a:r>
              <a:rPr lang="el-GR" sz="1100" dirty="0" err="1" smtClean="0">
                <a:latin typeface="Arial" panose="020B0604020202020204" pitchFamily="34" charset="0"/>
                <a:cs typeface="Arial" panose="020B0604020202020204" pitchFamily="34" charset="0"/>
              </a:rPr>
              <a:t>εσωτ</a:t>
            </a:r>
            <a:r>
              <a:rPr lang="el-GR" sz="1100" dirty="0" smtClean="0">
                <a:latin typeface="Arial" panose="020B0604020202020204" pitchFamily="34" charset="0"/>
                <a:cs typeface="Arial" panose="020B0604020202020204" pitchFamily="34" charset="0"/>
              </a:rPr>
              <a:t>. 130 &amp; 143)</a:t>
            </a:r>
            <a:r>
              <a:rPr lang="en-US" sz="1100" dirty="0" smtClean="0">
                <a:latin typeface="Arial" panose="020B0604020202020204" pitchFamily="34" charset="0"/>
                <a:cs typeface="Arial" panose="020B0604020202020204" pitchFamily="34" charset="0"/>
              </a:rPr>
              <a:t> </a:t>
            </a:r>
            <a:r>
              <a:rPr lang="el-GR" sz="1100" dirty="0" smtClean="0">
                <a:latin typeface="Arial" panose="020B0604020202020204" pitchFamily="34" charset="0"/>
                <a:cs typeface="Arial" panose="020B0604020202020204" pitchFamily="34" charset="0"/>
              </a:rPr>
              <a:t>καθώς και στο </a:t>
            </a:r>
            <a:r>
              <a:rPr lang="en-US" sz="1100" dirty="0" smtClean="0">
                <a:latin typeface="Arial" panose="020B0604020202020204" pitchFamily="34" charset="0"/>
                <a:cs typeface="Arial" panose="020B0604020202020204" pitchFamily="34" charset="0"/>
                <a:hlinkClick r:id="rId3"/>
              </a:rPr>
              <a:t>https://www.tuvaustria.academy/briefing&amp;page=1&amp;item=52</a:t>
            </a:r>
            <a:r>
              <a:rPr lang="en-US" sz="1100" dirty="0" smtClean="0">
                <a:latin typeface="Arial" panose="020B0604020202020204" pitchFamily="34" charset="0"/>
                <a:cs typeface="Arial" panose="020B0604020202020204" pitchFamily="34" charset="0"/>
              </a:rPr>
              <a:t/>
            </a:r>
            <a:br>
              <a:rPr lang="en-US" sz="1100" dirty="0" smtClean="0">
                <a:latin typeface="Arial" panose="020B0604020202020204" pitchFamily="34" charset="0"/>
                <a:cs typeface="Arial" panose="020B0604020202020204" pitchFamily="34" charset="0"/>
              </a:rPr>
            </a:br>
            <a:r>
              <a:rPr lang="el-GR" sz="1100" dirty="0" smtClean="0">
                <a:latin typeface="Arial" panose="020B0604020202020204" pitchFamily="34" charset="0"/>
                <a:cs typeface="Arial" panose="020B0604020202020204" pitchFamily="34" charset="0"/>
              </a:rPr>
              <a:t/>
            </a:r>
            <a:br>
              <a:rPr lang="el-GR" sz="1100" dirty="0" smtClean="0">
                <a:latin typeface="Arial" panose="020B0604020202020204" pitchFamily="34" charset="0"/>
                <a:cs typeface="Arial" panose="020B0604020202020204" pitchFamily="34" charset="0"/>
              </a:rPr>
            </a:b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8404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a:xfrm>
            <a:off x="313038" y="3698789"/>
            <a:ext cx="11738919" cy="1715401"/>
          </a:xfrm>
        </p:spPr>
        <p:txBody>
          <a:bodyPr>
            <a:normAutofit fontScale="90000"/>
          </a:bodyPr>
          <a:lstStyle/>
          <a:p>
            <a:r>
              <a:rPr lang="en-US" sz="1200" dirty="0">
                <a:latin typeface="Arial" panose="020B0604020202020204" pitchFamily="34" charset="0"/>
                <a:cs typeface="Arial" panose="020B0604020202020204" pitchFamily="34" charset="0"/>
              </a:rPr>
              <a:t/>
            </a:r>
            <a:br>
              <a:rPr lang="en-US" sz="1200" dirty="0">
                <a:latin typeface="Arial" panose="020B0604020202020204" pitchFamily="34" charset="0"/>
                <a:cs typeface="Arial" panose="020B0604020202020204" pitchFamily="34" charset="0"/>
              </a:rPr>
            </a:br>
            <a:r>
              <a:rPr lang="el-GR" sz="1200" b="1" dirty="0">
                <a:latin typeface="Arial" panose="020B0604020202020204" pitchFamily="34" charset="0"/>
                <a:cs typeface="Arial" panose="020B0604020202020204" pitchFamily="34" charset="0"/>
              </a:rPr>
              <a:t>Η Επιχειρησιακή Συνέχεια και η εφαρμογή του </a:t>
            </a:r>
            <a:r>
              <a:rPr lang="en-US" sz="1200" b="1" dirty="0">
                <a:latin typeface="Arial" panose="020B0604020202020204" pitchFamily="34" charset="0"/>
                <a:cs typeface="Arial" panose="020B0604020202020204" pitchFamily="34" charset="0"/>
              </a:rPr>
              <a:t>ISO</a:t>
            </a:r>
            <a:r>
              <a:rPr lang="el-GR" sz="1200" b="1" dirty="0">
                <a:latin typeface="Arial" panose="020B0604020202020204" pitchFamily="34" charset="0"/>
                <a:cs typeface="Arial" panose="020B0604020202020204" pitchFamily="34" charset="0"/>
              </a:rPr>
              <a:t> 22301 πιο επίκαιρη από ποτέ!</a:t>
            </a:r>
            <a:r>
              <a:rPr lang="en-US" sz="1200" dirty="0">
                <a:latin typeface="Arial" panose="020B0604020202020204" pitchFamily="34" charset="0"/>
                <a:cs typeface="Arial" panose="020B0604020202020204" pitchFamily="34" charset="0"/>
              </a:rPr>
              <a:t/>
            </a:r>
            <a:br>
              <a:rPr lang="en-US" sz="1200" dirty="0">
                <a:latin typeface="Arial" panose="020B0604020202020204" pitchFamily="34" charset="0"/>
                <a:cs typeface="Arial" panose="020B0604020202020204" pitchFamily="34" charset="0"/>
              </a:rPr>
            </a:br>
            <a:r>
              <a:rPr lang="el-GR" sz="1200" dirty="0">
                <a:latin typeface="Arial" panose="020B0604020202020204" pitchFamily="34" charset="0"/>
                <a:cs typeface="Arial" panose="020B0604020202020204" pitchFamily="34" charset="0"/>
              </a:rPr>
              <a:t>Οι επιχειρηματικές προκλήσεις, που προκύπτουν από τις έκτακτες καταστάσεις που προκαλεί ο </a:t>
            </a:r>
            <a:r>
              <a:rPr lang="en-US" sz="1200" dirty="0">
                <a:latin typeface="Arial" panose="020B0604020202020204" pitchFamily="34" charset="0"/>
                <a:cs typeface="Arial" panose="020B0604020202020204" pitchFamily="34" charset="0"/>
              </a:rPr>
              <a:t>COVID</a:t>
            </a:r>
            <a:r>
              <a:rPr lang="el-GR" sz="1200" dirty="0">
                <a:latin typeface="Arial" panose="020B0604020202020204" pitchFamily="34" charset="0"/>
                <a:cs typeface="Arial" panose="020B0604020202020204" pitchFamily="34" charset="0"/>
              </a:rPr>
              <a:t>-19, απαιτούν προετοιμασία και ανταπόκριση στις νέες συνθήκες της αγοράς. Οι εταιρίες καλούνται να αλλάξουν τις συνήθειες και το τρόπο λειτουργίας τους προκειμένου να ανταποκριθούν σωστά σ’ ένα απρόβλεπτο συμβάν, που δύναται να τις επηρεάσει, ώστε να μειώσουν τις πιθανές επιπτώσεις που θα προκύψουν και να εξασφαλίσουν την Επιχειρησιακή τους Συνέχεια (</a:t>
            </a:r>
            <a:r>
              <a:rPr lang="en-US" sz="1200" dirty="0">
                <a:latin typeface="Arial" panose="020B0604020202020204" pitchFamily="34" charset="0"/>
                <a:cs typeface="Arial" panose="020B0604020202020204" pitchFamily="34" charset="0"/>
              </a:rPr>
              <a:t>Business Continuity</a:t>
            </a:r>
            <a:r>
              <a:rPr lang="el-GR" sz="1200" dirty="0">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
            </a:r>
            <a:br>
              <a:rPr lang="en-US" sz="1200" dirty="0">
                <a:latin typeface="Arial" panose="020B0604020202020204" pitchFamily="34" charset="0"/>
                <a:cs typeface="Arial" panose="020B0604020202020204" pitchFamily="34" charset="0"/>
              </a:rPr>
            </a:br>
            <a:r>
              <a:rPr lang="el-GR" sz="1200" dirty="0">
                <a:latin typeface="Arial" panose="020B0604020202020204" pitchFamily="34" charset="0"/>
                <a:cs typeface="Arial" panose="020B0604020202020204" pitchFamily="34" charset="0"/>
              </a:rPr>
              <a:t>Για το λόγο αυτό η </a:t>
            </a:r>
            <a:r>
              <a:rPr lang="en-US" sz="1200" dirty="0">
                <a:latin typeface="Arial" panose="020B0604020202020204" pitchFamily="34" charset="0"/>
                <a:cs typeface="Arial" panose="020B0604020202020204" pitchFamily="34" charset="0"/>
              </a:rPr>
              <a:t>T</a:t>
            </a:r>
            <a:r>
              <a:rPr lang="el-GR" sz="1200" dirty="0">
                <a:latin typeface="Arial" panose="020B0604020202020204" pitchFamily="34" charset="0"/>
                <a:cs typeface="Arial" panose="020B0604020202020204" pitchFamily="34" charset="0"/>
              </a:rPr>
              <a:t>Ü</a:t>
            </a:r>
            <a:r>
              <a:rPr lang="en-US" sz="1200" dirty="0">
                <a:latin typeface="Arial" panose="020B0604020202020204" pitchFamily="34" charset="0"/>
                <a:cs typeface="Arial" panose="020B0604020202020204" pitchFamily="34" charset="0"/>
              </a:rPr>
              <a:t>V AUSTRIA Academy</a:t>
            </a:r>
            <a:r>
              <a:rPr lang="el-GR" sz="1200" dirty="0">
                <a:latin typeface="Arial" panose="020B0604020202020204" pitchFamily="34" charset="0"/>
                <a:cs typeface="Arial" panose="020B0604020202020204" pitchFamily="34" charset="0"/>
              </a:rPr>
              <a:t> παρέχει μέσω της ηλεκτρονικής πλατφόρμας εκπαίδευσης που διαθέτει, το εξ’ αποστάσεως εκπαιδευτικό πρόγραμμα «Η Επιχειρησιακή Συνέχεια και η εφαρμογή του </a:t>
            </a:r>
            <a:r>
              <a:rPr lang="en-US" sz="1200" dirty="0">
                <a:latin typeface="Arial" panose="020B0604020202020204" pitchFamily="34" charset="0"/>
                <a:cs typeface="Arial" panose="020B0604020202020204" pitchFamily="34" charset="0"/>
              </a:rPr>
              <a:t>ISO</a:t>
            </a:r>
            <a:r>
              <a:rPr lang="el-GR" sz="1200" dirty="0">
                <a:latin typeface="Arial" panose="020B0604020202020204" pitchFamily="34" charset="0"/>
                <a:cs typeface="Arial" panose="020B0604020202020204" pitchFamily="34" charset="0"/>
              </a:rPr>
              <a:t> 22301 πιο επίκαιρη από ποτέ!», με εισηγητή τον κ. Αθανάσιο </a:t>
            </a:r>
            <a:r>
              <a:rPr lang="el-GR" sz="1200" dirty="0" err="1">
                <a:latin typeface="Arial" panose="020B0604020202020204" pitchFamily="34" charset="0"/>
                <a:cs typeface="Arial" panose="020B0604020202020204" pitchFamily="34" charset="0"/>
              </a:rPr>
              <a:t>Μητσάκο</a:t>
            </a:r>
            <a:r>
              <a:rPr lang="el-GR" sz="12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Head of Information Systems Inspection Division</a:t>
            </a:r>
            <a:r>
              <a:rPr lang="el-GR" sz="1200" dirty="0">
                <a:latin typeface="Arial" panose="020B0604020202020204" pitchFamily="34" charset="0"/>
                <a:cs typeface="Arial" panose="020B0604020202020204" pitchFamily="34" charset="0"/>
              </a:rPr>
              <a:t> της </a:t>
            </a:r>
            <a:r>
              <a:rPr lang="en-US" sz="1200" dirty="0">
                <a:latin typeface="Arial" panose="020B0604020202020204" pitchFamily="34" charset="0"/>
                <a:cs typeface="Arial" panose="020B0604020202020204" pitchFamily="34" charset="0"/>
              </a:rPr>
              <a:t>T</a:t>
            </a:r>
            <a:r>
              <a:rPr lang="el-GR" sz="1200" dirty="0">
                <a:latin typeface="Arial" panose="020B0604020202020204" pitchFamily="34" charset="0"/>
                <a:cs typeface="Arial" panose="020B0604020202020204" pitchFamily="34" charset="0"/>
              </a:rPr>
              <a:t>Ü</a:t>
            </a:r>
            <a:r>
              <a:rPr lang="en-US" sz="1200" dirty="0">
                <a:latin typeface="Arial" panose="020B0604020202020204" pitchFamily="34" charset="0"/>
                <a:cs typeface="Arial" panose="020B0604020202020204" pitchFamily="34" charset="0"/>
              </a:rPr>
              <a:t>V AUSTRIA Hellas</a:t>
            </a:r>
            <a:r>
              <a:rPr lang="el-GR" sz="1200" dirty="0">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
            </a:r>
            <a:br>
              <a:rPr lang="en-US" sz="1200" dirty="0">
                <a:latin typeface="Arial" panose="020B0604020202020204" pitchFamily="34" charset="0"/>
                <a:cs typeface="Arial" panose="020B0604020202020204" pitchFamily="34" charset="0"/>
              </a:rPr>
            </a:br>
            <a:r>
              <a:rPr lang="el-GR" sz="1200" dirty="0">
                <a:latin typeface="Arial" panose="020B0604020202020204" pitchFamily="34" charset="0"/>
                <a:cs typeface="Arial" panose="020B0604020202020204" pitchFamily="34" charset="0"/>
              </a:rPr>
              <a:t>Στόχος αυτού του εκπαιδευτικού προγράμματος είναι να σας ενημερώσει για τις βασικές αρχές της επιχειρησιακής συνέχειας και τις απαιτήσεις-λύσεις που δίδει η εφαρμογή στην πράξη ενός προτύπου όπως είναι το </a:t>
            </a:r>
            <a:r>
              <a:rPr lang="en-US" sz="1200" dirty="0">
                <a:latin typeface="Arial" panose="020B0604020202020204" pitchFamily="34" charset="0"/>
                <a:cs typeface="Arial" panose="020B0604020202020204" pitchFamily="34" charset="0"/>
              </a:rPr>
              <a:t>ISO</a:t>
            </a:r>
            <a:r>
              <a:rPr lang="el-GR" sz="1200" dirty="0">
                <a:latin typeface="Arial" panose="020B0604020202020204" pitchFamily="34" charset="0"/>
                <a:cs typeface="Arial" panose="020B0604020202020204" pitchFamily="34" charset="0"/>
              </a:rPr>
              <a:t> 22301.</a:t>
            </a:r>
            <a:r>
              <a:rPr lang="en-US" sz="1200" dirty="0">
                <a:latin typeface="Arial" panose="020B0604020202020204" pitchFamily="34" charset="0"/>
                <a:cs typeface="Arial" panose="020B0604020202020204" pitchFamily="34" charset="0"/>
              </a:rPr>
              <a:t/>
            </a:r>
            <a:br>
              <a:rPr lang="en-US" sz="1200" dirty="0">
                <a:latin typeface="Arial" panose="020B0604020202020204" pitchFamily="34" charset="0"/>
                <a:cs typeface="Arial" panose="020B0604020202020204" pitchFamily="34" charset="0"/>
              </a:rPr>
            </a:br>
            <a:r>
              <a:rPr lang="el-GR" sz="1200" dirty="0">
                <a:latin typeface="Arial" panose="020B0604020202020204" pitchFamily="34" charset="0"/>
                <a:cs typeface="Arial" panose="020B0604020202020204" pitchFamily="34" charset="0"/>
              </a:rPr>
              <a:t>Για περισσότερες πληροφορίες για το εκπαιδευτικό πρόγραμμα, μπορείτε να δείτε εδώ : </a:t>
            </a:r>
            <a:r>
              <a:rPr lang="en-US" sz="1200" u="sng" dirty="0">
                <a:latin typeface="Arial" panose="020B0604020202020204" pitchFamily="34" charset="0"/>
                <a:cs typeface="Arial" panose="020B0604020202020204" pitchFamily="34" charset="0"/>
                <a:hlinkClick r:id="rId2"/>
              </a:rPr>
              <a:t>https</a:t>
            </a:r>
            <a:r>
              <a:rPr lang="el-GR" sz="1200" u="sng" dirty="0">
                <a:latin typeface="Arial" panose="020B0604020202020204" pitchFamily="34" charset="0"/>
                <a:cs typeface="Arial" panose="020B0604020202020204" pitchFamily="34" charset="0"/>
                <a:hlinkClick r:id="rId2"/>
              </a:rPr>
              <a:t>://</a:t>
            </a:r>
            <a:r>
              <a:rPr lang="en-US" sz="1200" u="sng" dirty="0">
                <a:latin typeface="Arial" panose="020B0604020202020204" pitchFamily="34" charset="0"/>
                <a:cs typeface="Arial" panose="020B0604020202020204" pitchFamily="34" charset="0"/>
                <a:hlinkClick r:id="rId2"/>
              </a:rPr>
              <a:t>www</a:t>
            </a:r>
            <a:r>
              <a:rPr lang="el-GR" sz="1200" u="sng" dirty="0">
                <a:latin typeface="Arial" panose="020B0604020202020204" pitchFamily="34" charset="0"/>
                <a:cs typeface="Arial" panose="020B0604020202020204" pitchFamily="34" charset="0"/>
                <a:hlinkClick r:id="rId2"/>
              </a:rPr>
              <a:t>.</a:t>
            </a:r>
            <a:r>
              <a:rPr lang="en-US" sz="1200" u="sng" dirty="0" err="1">
                <a:latin typeface="Arial" panose="020B0604020202020204" pitchFamily="34" charset="0"/>
                <a:cs typeface="Arial" panose="020B0604020202020204" pitchFamily="34" charset="0"/>
                <a:hlinkClick r:id="rId2"/>
              </a:rPr>
              <a:t>tuvaustria</a:t>
            </a:r>
            <a:r>
              <a:rPr lang="el-GR" sz="1200" u="sng" dirty="0">
                <a:latin typeface="Arial" panose="020B0604020202020204" pitchFamily="34" charset="0"/>
                <a:cs typeface="Arial" panose="020B0604020202020204" pitchFamily="34" charset="0"/>
                <a:hlinkClick r:id="rId2"/>
              </a:rPr>
              <a:t>.</a:t>
            </a:r>
            <a:r>
              <a:rPr lang="en-US" sz="1200" u="sng" dirty="0">
                <a:latin typeface="Arial" panose="020B0604020202020204" pitchFamily="34" charset="0"/>
                <a:cs typeface="Arial" panose="020B0604020202020204" pitchFamily="34" charset="0"/>
                <a:hlinkClick r:id="rId2"/>
              </a:rPr>
              <a:t>academy</a:t>
            </a:r>
            <a:r>
              <a:rPr lang="el-GR" sz="1200" u="sng" dirty="0">
                <a:latin typeface="Arial" panose="020B0604020202020204" pitchFamily="34" charset="0"/>
                <a:cs typeface="Arial" panose="020B0604020202020204" pitchFamily="34" charset="0"/>
                <a:hlinkClick r:id="rId2"/>
              </a:rPr>
              <a:t>/</a:t>
            </a:r>
            <a:r>
              <a:rPr lang="en-US" sz="1200" u="sng" dirty="0">
                <a:latin typeface="Arial" panose="020B0604020202020204" pitchFamily="34" charset="0"/>
                <a:cs typeface="Arial" panose="020B0604020202020204" pitchFamily="34" charset="0"/>
                <a:hlinkClick r:id="rId2"/>
              </a:rPr>
              <a:t>briefing</a:t>
            </a:r>
            <a:r>
              <a:rPr lang="el-GR" sz="1200" u="sng" dirty="0">
                <a:latin typeface="Arial" panose="020B0604020202020204" pitchFamily="34" charset="0"/>
                <a:cs typeface="Arial" panose="020B0604020202020204" pitchFamily="34" charset="0"/>
                <a:hlinkClick r:id="rId2"/>
              </a:rPr>
              <a:t>&amp;</a:t>
            </a:r>
            <a:r>
              <a:rPr lang="en-US" sz="1200" u="sng" dirty="0">
                <a:latin typeface="Arial" panose="020B0604020202020204" pitchFamily="34" charset="0"/>
                <a:cs typeface="Arial" panose="020B0604020202020204" pitchFamily="34" charset="0"/>
                <a:hlinkClick r:id="rId2"/>
              </a:rPr>
              <a:t>page</a:t>
            </a:r>
            <a:r>
              <a:rPr lang="el-GR" sz="1200" u="sng" dirty="0">
                <a:latin typeface="Arial" panose="020B0604020202020204" pitchFamily="34" charset="0"/>
                <a:cs typeface="Arial" panose="020B0604020202020204" pitchFamily="34" charset="0"/>
                <a:hlinkClick r:id="rId2"/>
              </a:rPr>
              <a:t>=1&amp;</a:t>
            </a:r>
            <a:r>
              <a:rPr lang="en-US" sz="1200" u="sng" dirty="0">
                <a:latin typeface="Arial" panose="020B0604020202020204" pitchFamily="34" charset="0"/>
                <a:cs typeface="Arial" panose="020B0604020202020204" pitchFamily="34" charset="0"/>
                <a:hlinkClick r:id="rId2"/>
              </a:rPr>
              <a:t>item</a:t>
            </a:r>
            <a:r>
              <a:rPr lang="el-GR" sz="1200" u="sng" dirty="0">
                <a:latin typeface="Arial" panose="020B0604020202020204" pitchFamily="34" charset="0"/>
                <a:cs typeface="Arial" panose="020B0604020202020204" pitchFamily="34" charset="0"/>
                <a:hlinkClick r:id="rId2"/>
              </a:rPr>
              <a:t>=51</a:t>
            </a:r>
            <a:r>
              <a:rPr lang="en-US" sz="1200" dirty="0">
                <a:latin typeface="Arial" panose="020B0604020202020204" pitchFamily="34" charset="0"/>
                <a:cs typeface="Arial" panose="020B0604020202020204" pitchFamily="34" charset="0"/>
              </a:rPr>
              <a:t/>
            </a:r>
            <a:br>
              <a:rPr lang="en-US" sz="1200" dirty="0">
                <a:latin typeface="Arial" panose="020B0604020202020204" pitchFamily="34" charset="0"/>
                <a:cs typeface="Arial" panose="020B0604020202020204" pitchFamily="34" charset="0"/>
              </a:rPr>
            </a:br>
            <a:r>
              <a:rPr lang="el-GR" sz="12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
            </a:r>
            <a:br>
              <a:rPr lang="en-US" sz="1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p:txBody>
      </p:sp>
      <p:pic>
        <p:nvPicPr>
          <p:cNvPr id="1026" name="Picture 2" descr="image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2632" y="185996"/>
            <a:ext cx="6008859" cy="312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200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253313" y="3361038"/>
            <a:ext cx="11559746" cy="2792627"/>
          </a:xfrm>
        </p:spPr>
        <p:txBody>
          <a:bodyPr>
            <a:normAutofit/>
          </a:bodyPr>
          <a:lstStyle/>
          <a:p>
            <a:r>
              <a:rPr lang="el-GR" sz="1300" dirty="0"/>
              <a:t> </a:t>
            </a:r>
            <a:r>
              <a:rPr lang="en-US" sz="1300" dirty="0"/>
              <a:t/>
            </a:r>
            <a:br>
              <a:rPr lang="en-US" sz="1300" dirty="0"/>
            </a:br>
            <a:r>
              <a:rPr lang="el-GR" sz="1300" b="1" dirty="0"/>
              <a:t>COVID-19: Ασφάλεια Τροφίμων και Πιστοποίηση</a:t>
            </a:r>
            <a:r>
              <a:rPr lang="el-GR" sz="1300" dirty="0"/>
              <a:t/>
            </a:r>
            <a:br>
              <a:rPr lang="el-GR" sz="1300" dirty="0"/>
            </a:br>
            <a:r>
              <a:rPr lang="en-US" sz="1100" dirty="0">
                <a:latin typeface="Arial" panose="020B0604020202020204" pitchFamily="34" charset="0"/>
                <a:cs typeface="Arial" panose="020B0604020202020204" pitchFamily="34" charset="0"/>
              </a:rPr>
              <a:t>H </a:t>
            </a:r>
            <a:r>
              <a:rPr lang="el-GR" sz="1100" dirty="0">
                <a:latin typeface="Arial" panose="020B0604020202020204" pitchFamily="34" charset="0"/>
                <a:cs typeface="Arial" panose="020B0604020202020204" pitchFamily="34" charset="0"/>
              </a:rPr>
              <a:t>πανδημία του </a:t>
            </a:r>
            <a:r>
              <a:rPr lang="el-GR" sz="1100" dirty="0" err="1">
                <a:latin typeface="Arial" panose="020B0604020202020204" pitchFamily="34" charset="0"/>
                <a:cs typeface="Arial" panose="020B0604020202020204" pitchFamily="34" charset="0"/>
              </a:rPr>
              <a:t>κορωνοιού</a:t>
            </a:r>
            <a:r>
              <a:rPr lang="el-GR" sz="1100" dirty="0">
                <a:latin typeface="Arial" panose="020B0604020202020204" pitchFamily="34" charset="0"/>
                <a:cs typeface="Arial" panose="020B0604020202020204" pitchFamily="34" charset="0"/>
              </a:rPr>
              <a:t> δημιουργεί ένα νέο πλαίσιο και στη Βιομηχανία των Τροφίμων, αφού η απότομη αύξηση της ζήτησης τυποποιημένων τροφίμων από τη μια πλευρά αλλά και οι περιορισμοί που τίθενται στην απασχόληση των εργαζομένων με προφανείς συνέπειες σε αυτή καθαυτή την παραγωγή, φέρνουν στην επιφάνεια αντικρουόμενες πολιτικές, που οι βιομηχανίες τροφίμων οφείλουν να διαχειριστούν. Σημαντικό βάρος δίδεται στις ορθές πρακτικές καθαρισμού και απολύμανσης των εγκαταστάσεων εν μέσω της πανδημίας, αλλά και στα μέτρα πρόληψης της εξάπλωσης της νόσου στους εργαζομένους.</a:t>
            </a:r>
            <a:r>
              <a:rPr lang="en-US" sz="1100" dirty="0">
                <a:latin typeface="Arial" panose="020B0604020202020204" pitchFamily="34" charset="0"/>
                <a:cs typeface="Arial" panose="020B0604020202020204" pitchFamily="34" charset="0"/>
              </a:rPr>
              <a:t/>
            </a:r>
            <a:br>
              <a:rPr lang="en-US" sz="1100" dirty="0">
                <a:latin typeface="Arial" panose="020B0604020202020204" pitchFamily="34" charset="0"/>
                <a:cs typeface="Arial" panose="020B0604020202020204" pitchFamily="34" charset="0"/>
              </a:rPr>
            </a:br>
            <a:r>
              <a:rPr lang="el-GR" sz="1100" dirty="0">
                <a:latin typeface="Arial" panose="020B0604020202020204" pitchFamily="34" charset="0"/>
                <a:cs typeface="Arial" panose="020B0604020202020204" pitchFamily="34" charset="0"/>
              </a:rPr>
              <a:t>Επίσης, τα πιο γνωστά ιδιωτικά σχήματα πιστοποίησης παγκοσμίως (</a:t>
            </a:r>
            <a:r>
              <a:rPr lang="en-US" sz="1100" dirty="0">
                <a:latin typeface="Arial" panose="020B0604020202020204" pitchFamily="34" charset="0"/>
                <a:cs typeface="Arial" panose="020B0604020202020204" pitchFamily="34" charset="0"/>
              </a:rPr>
              <a:t>GFSI</a:t>
            </a:r>
            <a:r>
              <a:rPr lang="el-GR" sz="1100" dirty="0">
                <a:latin typeface="Arial" panose="020B0604020202020204" pitchFamily="34" charset="0"/>
                <a:cs typeface="Arial" panose="020B0604020202020204" pitchFamily="34" charset="0"/>
              </a:rPr>
              <a:t>) θέτουν τις πολιτικές τους για την επέκταση, διατήρηση ή παύση της ισχύος των τρεχουσών πιστοποιήσεων.</a:t>
            </a:r>
            <a:r>
              <a:rPr lang="en-US" sz="1100" dirty="0">
                <a:latin typeface="Arial" panose="020B0604020202020204" pitchFamily="34" charset="0"/>
                <a:cs typeface="Arial" panose="020B0604020202020204" pitchFamily="34" charset="0"/>
              </a:rPr>
              <a:t/>
            </a:r>
            <a:br>
              <a:rPr lang="en-US" sz="1100" dirty="0">
                <a:latin typeface="Arial" panose="020B0604020202020204" pitchFamily="34" charset="0"/>
                <a:cs typeface="Arial" panose="020B0604020202020204" pitchFamily="34" charset="0"/>
              </a:rPr>
            </a:br>
            <a:r>
              <a:rPr lang="el-GR" sz="1100" dirty="0" smtClean="0">
                <a:latin typeface="Arial" panose="020B0604020202020204" pitchFamily="34" charset="0"/>
                <a:cs typeface="Arial" panose="020B0604020202020204" pitchFamily="34" charset="0"/>
              </a:rPr>
              <a:t>Η </a:t>
            </a:r>
            <a:r>
              <a:rPr lang="en-US" sz="1100" dirty="0">
                <a:latin typeface="Arial" panose="020B0604020202020204" pitchFamily="34" charset="0"/>
                <a:cs typeface="Arial" panose="020B0604020202020204" pitchFamily="34" charset="0"/>
              </a:rPr>
              <a:t>T</a:t>
            </a:r>
            <a:r>
              <a:rPr lang="el-GR" sz="1100" dirty="0">
                <a:latin typeface="Arial" panose="020B0604020202020204" pitchFamily="34" charset="0"/>
                <a:cs typeface="Arial" panose="020B0604020202020204" pitchFamily="34" charset="0"/>
              </a:rPr>
              <a:t>Ü</a:t>
            </a:r>
            <a:r>
              <a:rPr lang="en-US" sz="1100" dirty="0">
                <a:latin typeface="Arial" panose="020B0604020202020204" pitchFamily="34" charset="0"/>
                <a:cs typeface="Arial" panose="020B0604020202020204" pitchFamily="34" charset="0"/>
              </a:rPr>
              <a:t>V AUSTRIA ACADEMY </a:t>
            </a:r>
            <a:r>
              <a:rPr lang="el-GR" sz="1100" dirty="0">
                <a:latin typeface="Arial" panose="020B0604020202020204" pitchFamily="34" charset="0"/>
                <a:cs typeface="Arial" panose="020B0604020202020204" pitchFamily="34" charset="0"/>
              </a:rPr>
              <a:t>για να υποστηρίξει τις επιχειρήσεις των τροφίμων παρέχει μέσω της ηλεκτρονικής πλατφόρμας εκπαίδευσης που διαθέτει, το εξ’ αποστάσεως εκπαιδευτικό  πρόγραμμα «</a:t>
            </a:r>
            <a:r>
              <a:rPr lang="en-US" sz="1100" dirty="0">
                <a:latin typeface="Arial" panose="020B0604020202020204" pitchFamily="34" charset="0"/>
                <a:cs typeface="Arial" panose="020B0604020202020204" pitchFamily="34" charset="0"/>
              </a:rPr>
              <a:t>COVID</a:t>
            </a:r>
            <a:r>
              <a:rPr lang="el-GR" sz="1100" dirty="0">
                <a:latin typeface="Arial" panose="020B0604020202020204" pitchFamily="34" charset="0"/>
                <a:cs typeface="Arial" panose="020B0604020202020204" pitchFamily="34" charset="0"/>
              </a:rPr>
              <a:t>-19: Ασφάλεια Τροφίμων και Πιστοποίηση» με εισηγητή τον κ. Νίκο Γκιώνη, Επικεφαλής Επιθεωρητή Συστημάτων &amp; Προϊόντων Ασφάλειας Τροφίμων της </a:t>
            </a:r>
            <a:r>
              <a:rPr lang="en-US" sz="1100" dirty="0">
                <a:latin typeface="Arial" panose="020B0604020202020204" pitchFamily="34" charset="0"/>
                <a:cs typeface="Arial" panose="020B0604020202020204" pitchFamily="34" charset="0"/>
              </a:rPr>
              <a:t>T</a:t>
            </a:r>
            <a:r>
              <a:rPr lang="el-GR" sz="1100" dirty="0">
                <a:latin typeface="Arial" panose="020B0604020202020204" pitchFamily="34" charset="0"/>
                <a:cs typeface="Arial" panose="020B0604020202020204" pitchFamily="34" charset="0"/>
              </a:rPr>
              <a:t>Ü</a:t>
            </a:r>
            <a:r>
              <a:rPr lang="en-US" sz="1100" dirty="0">
                <a:latin typeface="Arial" panose="020B0604020202020204" pitchFamily="34" charset="0"/>
                <a:cs typeface="Arial" panose="020B0604020202020204" pitchFamily="34" charset="0"/>
              </a:rPr>
              <a:t>V AUSTRIA HELLAS</a:t>
            </a:r>
            <a:r>
              <a:rPr lang="el-GR" sz="1100" dirty="0">
                <a:latin typeface="Arial" panose="020B0604020202020204" pitchFamily="34" charset="0"/>
                <a:cs typeface="Arial" panose="020B0604020202020204" pitchFamily="34" charset="0"/>
              </a:rPr>
              <a:t>.</a:t>
            </a:r>
            <a:r>
              <a:rPr lang="en-US" sz="1100" dirty="0">
                <a:latin typeface="Arial" panose="020B0604020202020204" pitchFamily="34" charset="0"/>
                <a:cs typeface="Arial" panose="020B0604020202020204" pitchFamily="34" charset="0"/>
              </a:rPr>
              <a:t/>
            </a:r>
            <a:br>
              <a:rPr lang="en-US" sz="1100" dirty="0">
                <a:latin typeface="Arial" panose="020B0604020202020204" pitchFamily="34" charset="0"/>
                <a:cs typeface="Arial" panose="020B0604020202020204" pitchFamily="34" charset="0"/>
              </a:rPr>
            </a:br>
            <a:r>
              <a:rPr lang="el-GR" sz="1100" dirty="0" smtClean="0">
                <a:latin typeface="Arial" panose="020B0604020202020204" pitchFamily="34" charset="0"/>
                <a:cs typeface="Arial" panose="020B0604020202020204" pitchFamily="34" charset="0"/>
              </a:rPr>
              <a:t>Στόχος </a:t>
            </a:r>
            <a:r>
              <a:rPr lang="el-GR" sz="1100" dirty="0">
                <a:latin typeface="Arial" panose="020B0604020202020204" pitchFamily="34" charset="0"/>
                <a:cs typeface="Arial" panose="020B0604020202020204" pitchFamily="34" charset="0"/>
              </a:rPr>
              <a:t>αυτού του εκπαιδευτικού προγράμματος είναι να σας ενημερώσει υπεύθυνα για το νέο περιβάλλον που διαμορφώνεται στη βιομηχανία των τροφίμων λόγω της πανδημίας.</a:t>
            </a:r>
            <a:r>
              <a:rPr lang="en-US" sz="1100" dirty="0">
                <a:latin typeface="Arial" panose="020B0604020202020204" pitchFamily="34" charset="0"/>
                <a:cs typeface="Arial" panose="020B0604020202020204" pitchFamily="34" charset="0"/>
              </a:rPr>
              <a:t/>
            </a:r>
            <a:br>
              <a:rPr lang="en-US" sz="1100" dirty="0">
                <a:latin typeface="Arial" panose="020B0604020202020204" pitchFamily="34" charset="0"/>
                <a:cs typeface="Arial" panose="020B0604020202020204" pitchFamily="34" charset="0"/>
              </a:rPr>
            </a:br>
            <a:r>
              <a:rPr lang="el-GR" sz="1100" dirty="0" smtClean="0">
                <a:latin typeface="Arial" panose="020B0604020202020204" pitchFamily="34" charset="0"/>
                <a:cs typeface="Arial" panose="020B0604020202020204" pitchFamily="34" charset="0"/>
              </a:rPr>
              <a:t>Το </a:t>
            </a:r>
            <a:r>
              <a:rPr lang="el-GR" sz="1100" dirty="0">
                <a:latin typeface="Arial" panose="020B0604020202020204" pitchFamily="34" charset="0"/>
                <a:cs typeface="Arial" panose="020B0604020202020204" pitchFamily="34" charset="0"/>
              </a:rPr>
              <a:t>εκπαιδευτικό πρόγραμμα παρέχεται δωρεάν σε όλες τι βιομηχανίες τροφίμων της χώρας μας, είτε αποτελούν πελάτες της </a:t>
            </a:r>
            <a:r>
              <a:rPr lang="en-US" sz="1100" dirty="0">
                <a:latin typeface="Arial" panose="020B0604020202020204" pitchFamily="34" charset="0"/>
                <a:cs typeface="Arial" panose="020B0604020202020204" pitchFamily="34" charset="0"/>
              </a:rPr>
              <a:t>T</a:t>
            </a:r>
            <a:r>
              <a:rPr lang="el-GR" sz="1100" dirty="0">
                <a:latin typeface="Arial" panose="020B0604020202020204" pitchFamily="34" charset="0"/>
                <a:cs typeface="Arial" panose="020B0604020202020204" pitchFamily="34" charset="0"/>
              </a:rPr>
              <a:t>Ü</a:t>
            </a:r>
            <a:r>
              <a:rPr lang="en-US" sz="1100" dirty="0">
                <a:latin typeface="Arial" panose="020B0604020202020204" pitchFamily="34" charset="0"/>
                <a:cs typeface="Arial" panose="020B0604020202020204" pitchFamily="34" charset="0"/>
              </a:rPr>
              <a:t>V AUSTRIA HELLAS</a:t>
            </a:r>
            <a:r>
              <a:rPr lang="el-GR" sz="1100" dirty="0">
                <a:latin typeface="Arial" panose="020B0604020202020204" pitchFamily="34" charset="0"/>
                <a:cs typeface="Arial" panose="020B0604020202020204" pitchFamily="34" charset="0"/>
              </a:rPr>
              <a:t> είτε όχι.</a:t>
            </a:r>
            <a:r>
              <a:rPr lang="en-US" sz="1100" dirty="0">
                <a:latin typeface="Arial" panose="020B0604020202020204" pitchFamily="34" charset="0"/>
                <a:cs typeface="Arial" panose="020B0604020202020204" pitchFamily="34" charset="0"/>
              </a:rPr>
              <a:t/>
            </a:r>
            <a:br>
              <a:rPr lang="en-US" sz="1100" dirty="0">
                <a:latin typeface="Arial" panose="020B0604020202020204" pitchFamily="34" charset="0"/>
                <a:cs typeface="Arial" panose="020B0604020202020204" pitchFamily="34" charset="0"/>
              </a:rPr>
            </a:br>
            <a:r>
              <a:rPr lang="el-GR" sz="1100" dirty="0" smtClean="0">
                <a:latin typeface="Arial" panose="020B0604020202020204" pitchFamily="34" charset="0"/>
                <a:cs typeface="Arial" panose="020B0604020202020204" pitchFamily="34" charset="0"/>
              </a:rPr>
              <a:t>Για περισσότερες μπορείτε να δείτε εδώ: </a:t>
            </a:r>
            <a:r>
              <a:rPr lang="en-US" sz="1100" dirty="0">
                <a:latin typeface="Arial" panose="020B0604020202020204" pitchFamily="34" charset="0"/>
                <a:cs typeface="Arial" panose="020B0604020202020204" pitchFamily="34" charset="0"/>
                <a:hlinkClick r:id="rId2"/>
              </a:rPr>
              <a:t>https://</a:t>
            </a:r>
            <a:r>
              <a:rPr lang="en-US" sz="1100" dirty="0" smtClean="0">
                <a:latin typeface="Arial" panose="020B0604020202020204" pitchFamily="34" charset="0"/>
                <a:cs typeface="Arial" panose="020B0604020202020204" pitchFamily="34" charset="0"/>
                <a:hlinkClick r:id="rId2"/>
              </a:rPr>
              <a:t>www.tuvaustria.academy/briefing&amp;page=1&amp;item=53</a:t>
            </a:r>
            <a:r>
              <a:rPr lang="el-GR" sz="1100" dirty="0" smtClean="0">
                <a:latin typeface="Arial" panose="020B0604020202020204" pitchFamily="34" charset="0"/>
                <a:cs typeface="Arial" panose="020B0604020202020204" pitchFamily="34" charset="0"/>
              </a:rPr>
              <a:t> </a:t>
            </a:r>
            <a:r>
              <a:rPr lang="en-US" sz="1100" dirty="0"/>
              <a:t/>
            </a:r>
            <a:br>
              <a:rPr lang="en-US" sz="1100" dirty="0"/>
            </a:br>
            <a:endParaRPr lang="en-US" sz="1100" dirty="0"/>
          </a:p>
        </p:txBody>
      </p:sp>
      <p:pic>
        <p:nvPicPr>
          <p:cNvPr id="1026" name="Εικόνα 2"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055" y="358991"/>
            <a:ext cx="5045031" cy="262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7063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1021" y="4036540"/>
            <a:ext cx="11567984" cy="2290119"/>
          </a:xfrm>
        </p:spPr>
        <p:txBody>
          <a:bodyPr>
            <a:noAutofit/>
          </a:bodyPr>
          <a:lstStyle/>
          <a:p>
            <a:r>
              <a:rPr lang="en-US" sz="1200" b="1" dirty="0">
                <a:latin typeface="Arial" panose="020B0604020202020204" pitchFamily="34" charset="0"/>
                <a:cs typeface="Arial" panose="020B0604020202020204" pitchFamily="34" charset="0"/>
              </a:rPr>
              <a:t>TÜV  AUSTRIA HELLAS_</a:t>
            </a:r>
            <a:r>
              <a:rPr lang="el-GR" sz="1200" b="1" dirty="0">
                <a:latin typeface="Arial" panose="020B0604020202020204" pitchFamily="34" charset="0"/>
                <a:cs typeface="Arial" panose="020B0604020202020204" pitchFamily="34" charset="0"/>
              </a:rPr>
              <a:t>ΠΙΣΤΟΠΟΙΗΣΗ ΕΠΑΓΓΕΛΜΑΤΙΩΝ_</a:t>
            </a:r>
            <a:r>
              <a:rPr lang="en-US" sz="1200" b="1" dirty="0">
                <a:latin typeface="Arial" panose="020B0604020202020204" pitchFamily="34" charset="0"/>
                <a:cs typeface="Arial" panose="020B0604020202020204" pitchFamily="34" charset="0"/>
              </a:rPr>
              <a:t>VOUCHER</a:t>
            </a:r>
            <a:r>
              <a:rPr lang="en-US" sz="1200" dirty="0">
                <a:latin typeface="Arial" panose="020B0604020202020204" pitchFamily="34" charset="0"/>
                <a:cs typeface="Arial" panose="020B0604020202020204" pitchFamily="34" charset="0"/>
              </a:rPr>
              <a:t/>
            </a:r>
            <a:br>
              <a:rPr lang="en-US" sz="1200" dirty="0">
                <a:latin typeface="Arial" panose="020B0604020202020204" pitchFamily="34" charset="0"/>
                <a:cs typeface="Arial" panose="020B0604020202020204" pitchFamily="34" charset="0"/>
              </a:rPr>
            </a:br>
            <a:r>
              <a:rPr lang="el-GR" sz="1200" dirty="0" smtClean="0">
                <a:latin typeface="Arial" panose="020B0604020202020204" pitchFamily="34" charset="0"/>
                <a:cs typeface="Arial" panose="020B0604020202020204" pitchFamily="34" charset="0"/>
              </a:rPr>
              <a:t>H </a:t>
            </a:r>
            <a:r>
              <a:rPr lang="el-GR" sz="1200" dirty="0">
                <a:latin typeface="Arial" panose="020B0604020202020204" pitchFamily="34" charset="0"/>
                <a:cs typeface="Arial" panose="020B0604020202020204" pitchFamily="34" charset="0"/>
              </a:rPr>
              <a:t>TÜV AUSTRIA HELLAS διαθέτοντας πολλές δεκάδες διαπιστεύσεις σε ζητούμενες ειδικότητες επαγγελματιών, υποστηρίζει ενεργά τους επιστήμονες που έχουν πληγεί από την πανδημία του COVID-19 και συμμετέχει ως Διαπιστευμένος Φορέας Πιστοποίησης Επαγγελματιών στη δράση του Υπουργείου Εργασίας και Κοινωνικών Υποθέσεων «ΕΙΔΙΚΟ ΠΡΟΓΡΑΜΜΑ ΤΗΛΕΚΑΤΑΡΤΙΣΗΣ ΜΕ ΠΙΣΤΟΠΟΙΗΣΗ ΓΙΑ ΕΠΙΣΤΗΜΟΝΕΣ ΠΛΗΤΤΟΜΕΝΟΥΣ ΑΠΟ ΤΟΝ COVID-19 ΠΟΥ ΕΝΤΑΣΣΟΝΤΑΙ ΣΤΟΥΣ 6 ΒΑΣΙΚΟΥΣ ΕΠΙΣΤΗΜΟΝΙΚΟΥΣ ΚΛΑΔΟΥΣ ΤΗΣ ΧΩΡΑΣ ΒΑΣΕΙ ΚΑΔ ΟΡΙΖΟΜΕΝΩΝ ΑΠΟ ΤΟ ΥΠΟΥΡΓΕΙΟ ΟΙΚΟΝΟΜΙΚΩΝ».</a:t>
            </a:r>
            <a:br>
              <a:rPr lang="el-GR" sz="1200" dirty="0">
                <a:latin typeface="Arial" panose="020B0604020202020204" pitchFamily="34" charset="0"/>
                <a:cs typeface="Arial" panose="020B0604020202020204" pitchFamily="34" charset="0"/>
              </a:rPr>
            </a:br>
            <a:r>
              <a:rPr lang="el-GR" sz="1200" dirty="0">
                <a:latin typeface="Arial" panose="020B0604020202020204" pitchFamily="34" charset="0"/>
                <a:cs typeface="Arial" panose="020B0604020202020204" pitchFamily="34" charset="0"/>
              </a:rPr>
              <a:t>Η TÜV AUSTRIA HELLAS διαθέτει διαπιστευμένα σχήματα πιστοποίησης, σύμφωνα με το Διεθνές Πρότυπο ISO/IEC 17024, για τα προγράμματα:</a:t>
            </a:r>
            <a:br>
              <a:rPr lang="el-GR" sz="1200" dirty="0">
                <a:latin typeface="Arial" panose="020B0604020202020204" pitchFamily="34" charset="0"/>
                <a:cs typeface="Arial" panose="020B0604020202020204" pitchFamily="34" charset="0"/>
              </a:rPr>
            </a:br>
            <a:r>
              <a:rPr lang="el-GR" sz="1200" dirty="0">
                <a:latin typeface="Arial" panose="020B0604020202020204" pitchFamily="34" charset="0"/>
                <a:cs typeface="Arial" panose="020B0604020202020204" pitchFamily="34" charset="0"/>
              </a:rPr>
              <a:t>1. Υπεύθυνος Προστασίας Δεδομένων (DPO EXECUTIVE).</a:t>
            </a:r>
            <a:br>
              <a:rPr lang="el-GR" sz="1200" dirty="0">
                <a:latin typeface="Arial" panose="020B0604020202020204" pitchFamily="34" charset="0"/>
                <a:cs typeface="Arial" panose="020B0604020202020204" pitchFamily="34" charset="0"/>
              </a:rPr>
            </a:br>
            <a:r>
              <a:rPr lang="el-GR" sz="1200" dirty="0">
                <a:latin typeface="Arial" panose="020B0604020202020204" pitchFamily="34" charset="0"/>
                <a:cs typeface="Arial" panose="020B0604020202020204" pitchFamily="34" charset="0"/>
              </a:rPr>
              <a:t>2. Στέλεχος Διεκπεραίωσης Διαδικασιών για τη Συμμετοχή σε Δημόσιους Διαγωνισμούς και,</a:t>
            </a:r>
            <a:br>
              <a:rPr lang="el-GR" sz="1200" dirty="0">
                <a:latin typeface="Arial" panose="020B0604020202020204" pitchFamily="34" charset="0"/>
                <a:cs typeface="Arial" panose="020B0604020202020204" pitchFamily="34" charset="0"/>
              </a:rPr>
            </a:br>
            <a:r>
              <a:rPr lang="el-GR" sz="1200" dirty="0">
                <a:latin typeface="Arial" panose="020B0604020202020204" pitchFamily="34" charset="0"/>
                <a:cs typeface="Arial" panose="020B0604020202020204" pitchFamily="34" charset="0"/>
              </a:rPr>
              <a:t>3. Τεχνικός Προγραμματισμού Smart </a:t>
            </a:r>
            <a:r>
              <a:rPr lang="el-GR" sz="1200" dirty="0" err="1">
                <a:latin typeface="Arial" panose="020B0604020202020204" pitchFamily="34" charset="0"/>
                <a:cs typeface="Arial" panose="020B0604020202020204" pitchFamily="34" charset="0"/>
              </a:rPr>
              <a:t>Building</a:t>
            </a:r>
            <a:r>
              <a:rPr lang="el-GR" sz="1200" dirty="0" smtClean="0">
                <a:latin typeface="Arial" panose="020B0604020202020204" pitchFamily="34" charset="0"/>
                <a:cs typeface="Arial" panose="020B0604020202020204" pitchFamily="34" charset="0"/>
              </a:rPr>
              <a:t>.</a:t>
            </a:r>
            <a:r>
              <a:rPr lang="en-US" sz="1200" dirty="0" smtClean="0">
                <a:latin typeface="Arial" panose="020B0604020202020204" pitchFamily="34" charset="0"/>
                <a:cs typeface="Arial" panose="020B0604020202020204" pitchFamily="34" charset="0"/>
              </a:rPr>
              <a:t/>
            </a:r>
            <a:br>
              <a:rPr lang="en-US" sz="1200" dirty="0" smtClean="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
            </a:r>
            <a:br>
              <a:rPr lang="en-US" sz="1200" dirty="0">
                <a:latin typeface="Arial" panose="020B0604020202020204" pitchFamily="34" charset="0"/>
                <a:cs typeface="Arial" panose="020B0604020202020204" pitchFamily="34" charset="0"/>
              </a:rPr>
            </a:br>
            <a:r>
              <a:rPr lang="el-GR" sz="1200" dirty="0" smtClean="0">
                <a:latin typeface="Arial" panose="020B0604020202020204" pitchFamily="34" charset="0"/>
                <a:cs typeface="Arial" panose="020B0604020202020204" pitchFamily="34" charset="0"/>
              </a:rPr>
              <a:t>Για περισσότερες πληροφορίες για τα προγράμματα </a:t>
            </a:r>
            <a:r>
              <a:rPr lang="en-US" sz="1200" dirty="0" smtClean="0">
                <a:latin typeface="Arial" panose="020B0604020202020204" pitchFamily="34" charset="0"/>
                <a:cs typeface="Arial" panose="020B0604020202020204" pitchFamily="34" charset="0"/>
              </a:rPr>
              <a:t>voucher </a:t>
            </a:r>
            <a:r>
              <a:rPr lang="el-GR" sz="1200" dirty="0" smtClean="0">
                <a:latin typeface="Arial" panose="020B0604020202020204" pitchFamily="34" charset="0"/>
                <a:cs typeface="Arial" panose="020B0604020202020204" pitchFamily="34" charset="0"/>
              </a:rPr>
              <a:t>καθώς και σχετικές πληροφορίες για το πλαίσιο συνεργασίας μας, μπορείτε να δείτε εδώ: </a:t>
            </a:r>
            <a:r>
              <a:rPr lang="en-US" sz="1200" dirty="0">
                <a:hlinkClick r:id="rId2"/>
              </a:rPr>
              <a:t>https://www.tuvaustria.academy/briefing&amp;page=1&amp;item=54</a:t>
            </a:r>
            <a:endParaRPr lang="en-US" sz="1200" dirty="0">
              <a:latin typeface="Arial" panose="020B0604020202020204" pitchFamily="34" charset="0"/>
              <a:cs typeface="Arial" panose="020B0604020202020204" pitchFamily="34" charset="0"/>
            </a:endParaRPr>
          </a:p>
        </p:txBody>
      </p:sp>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89765" y="175569"/>
            <a:ext cx="5512830" cy="3224348"/>
          </a:xfrm>
          <a:prstGeom prst="rect">
            <a:avLst/>
          </a:prstGeom>
        </p:spPr>
      </p:pic>
    </p:spTree>
    <p:extLst>
      <p:ext uri="{BB962C8B-B14F-4D97-AF65-F5344CB8AC3E}">
        <p14:creationId xmlns:p14="http://schemas.microsoft.com/office/powerpoint/2010/main" val="224642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7665" y="3616411"/>
            <a:ext cx="11763633" cy="2784389"/>
          </a:xfrm>
        </p:spPr>
        <p:txBody>
          <a:bodyPr>
            <a:normAutofit/>
          </a:bodyPr>
          <a:lstStyle/>
          <a:p>
            <a:r>
              <a:rPr lang="el-GR" sz="1200" b="1" dirty="0">
                <a:latin typeface="Arial" panose="020B0604020202020204" pitchFamily="34" charset="0"/>
                <a:cs typeface="Arial" panose="020B0604020202020204" pitchFamily="34" charset="0"/>
              </a:rPr>
              <a:t>Ρευστότητα, Δάνεια, Επιχειρησιακή Επιβίωση την επόμενη ημέρα του </a:t>
            </a:r>
            <a:r>
              <a:rPr lang="el-GR" sz="1200" b="1" dirty="0" err="1">
                <a:latin typeface="Arial" panose="020B0604020202020204" pitchFamily="34" charset="0"/>
                <a:cs typeface="Arial" panose="020B0604020202020204" pitchFamily="34" charset="0"/>
              </a:rPr>
              <a:t>κορωνοιού</a:t>
            </a:r>
            <a:r>
              <a:rPr lang="el-GR" sz="1200" b="1" dirty="0">
                <a:latin typeface="Arial" panose="020B0604020202020204" pitchFamily="34" charset="0"/>
                <a:cs typeface="Arial" panose="020B0604020202020204" pitchFamily="34" charset="0"/>
              </a:rPr>
              <a:t>. Μάθετε πως! </a:t>
            </a:r>
            <a:r>
              <a:rPr lang="el-GR" sz="1200" b="1" dirty="0" smtClean="0">
                <a:latin typeface="Arial" panose="020B0604020202020204" pitchFamily="34" charset="0"/>
                <a:cs typeface="Arial" panose="020B0604020202020204" pitchFamily="34" charset="0"/>
              </a:rPr>
              <a:t/>
            </a:r>
            <a:br>
              <a:rPr lang="el-GR" sz="1200" b="1" dirty="0" smtClean="0">
                <a:latin typeface="Arial" panose="020B0604020202020204" pitchFamily="34" charset="0"/>
                <a:cs typeface="Arial" panose="020B0604020202020204" pitchFamily="34" charset="0"/>
              </a:rPr>
            </a:br>
            <a:r>
              <a:rPr lang="el-GR" sz="1200" dirty="0">
                <a:latin typeface="Arial" panose="020B0604020202020204" pitchFamily="34" charset="0"/>
                <a:cs typeface="Arial" panose="020B0604020202020204" pitchFamily="34" charset="0"/>
              </a:rPr>
              <a:t/>
            </a:r>
            <a:br>
              <a:rPr lang="el-GR" sz="1200" dirty="0">
                <a:latin typeface="Arial" panose="020B0604020202020204" pitchFamily="34" charset="0"/>
                <a:cs typeface="Arial" panose="020B0604020202020204" pitchFamily="34" charset="0"/>
              </a:rPr>
            </a:br>
            <a:r>
              <a:rPr lang="el-GR" sz="1200" dirty="0">
                <a:latin typeface="Arial" panose="020B0604020202020204" pitchFamily="34" charset="0"/>
                <a:cs typeface="Arial" panose="020B0604020202020204" pitchFamily="34" charset="0"/>
              </a:rPr>
              <a:t>Με την κρίση του «</a:t>
            </a:r>
            <a:r>
              <a:rPr lang="el-GR" sz="1200" dirty="0" err="1">
                <a:latin typeface="Arial" panose="020B0604020202020204" pitchFamily="34" charset="0"/>
                <a:cs typeface="Arial" panose="020B0604020202020204" pitchFamily="34" charset="0"/>
              </a:rPr>
              <a:t>κορωνοϊού</a:t>
            </a:r>
            <a:r>
              <a:rPr lang="el-GR" sz="1200" dirty="0">
                <a:latin typeface="Arial" panose="020B0604020202020204" pitchFamily="34" charset="0"/>
                <a:cs typeface="Arial" panose="020B0604020202020204" pitchFamily="34" charset="0"/>
              </a:rPr>
              <a:t>» και το λουκέτο σε πολλούς κλάδους της οικονομίας, η γενικευμένη ύφεση αποτελεί δυστυχώς ένα γεγονός αδιαμφισβήτητο, παρά τα πρωτοφανή πυροσβεστικά μέτρα που έχουν λάβει κεντρικές τράπεζες και κυβερνήσεις.</a:t>
            </a:r>
            <a:br>
              <a:rPr lang="el-GR" sz="1200" dirty="0">
                <a:latin typeface="Arial" panose="020B0604020202020204" pitchFamily="34" charset="0"/>
                <a:cs typeface="Arial" panose="020B0604020202020204" pitchFamily="34" charset="0"/>
              </a:rPr>
            </a:br>
            <a:r>
              <a:rPr lang="el-GR" sz="1200" dirty="0">
                <a:latin typeface="Arial" panose="020B0604020202020204" pitchFamily="34" charset="0"/>
                <a:cs typeface="Arial" panose="020B0604020202020204" pitchFamily="34" charset="0"/>
              </a:rPr>
              <a:t/>
            </a:r>
            <a:br>
              <a:rPr lang="el-GR" sz="1200" dirty="0">
                <a:latin typeface="Arial" panose="020B0604020202020204" pitchFamily="34" charset="0"/>
                <a:cs typeface="Arial" panose="020B0604020202020204" pitchFamily="34" charset="0"/>
              </a:rPr>
            </a:br>
            <a:r>
              <a:rPr lang="el-GR" sz="1200" dirty="0">
                <a:latin typeface="Arial" panose="020B0604020202020204" pitchFamily="34" charset="0"/>
                <a:cs typeface="Arial" panose="020B0604020202020204" pitchFamily="34" charset="0"/>
              </a:rPr>
              <a:t>Το σίγουρο είναι ότι η πανδημία του </a:t>
            </a:r>
            <a:r>
              <a:rPr lang="el-GR" sz="1200" dirty="0" err="1">
                <a:latin typeface="Arial" panose="020B0604020202020204" pitchFamily="34" charset="0"/>
                <a:cs typeface="Arial" panose="020B0604020202020204" pitchFamily="34" charset="0"/>
              </a:rPr>
              <a:t>κορωνοϊού</a:t>
            </a:r>
            <a:r>
              <a:rPr lang="el-GR" sz="1200" dirty="0">
                <a:latin typeface="Arial" panose="020B0604020202020204" pitchFamily="34" charset="0"/>
                <a:cs typeface="Arial" panose="020B0604020202020204" pitchFamily="34" charset="0"/>
              </a:rPr>
              <a:t> θα περάσει, αλλά τα αποτελέσματα της παγκόσμιας οικονομικής κρίσης θα συνεχιστούν. Υπάρχουν τρεις διαφορετικοί δείκτες, οι οποίοι υποδηλώνουν, πως πρόκειται για τη μεγαλύτερη οικονομική κρίση του τελευταίου τουλάχιστον αιώνα, δηλαδή μεγαλύτερη αυτής του 2008-2009. Ειδικά, οι χώρες που στηρίζουν την οικονομία τους σε υπηρεσίες, θα έχουν μεγαλύτερες οικονομικές συνέπειες.</a:t>
            </a:r>
            <a:br>
              <a:rPr lang="el-GR" sz="1200" dirty="0">
                <a:latin typeface="Arial" panose="020B0604020202020204" pitchFamily="34" charset="0"/>
                <a:cs typeface="Arial" panose="020B0604020202020204" pitchFamily="34" charset="0"/>
              </a:rPr>
            </a:br>
            <a:r>
              <a:rPr lang="el-GR" sz="1200" dirty="0">
                <a:latin typeface="Arial" panose="020B0604020202020204" pitchFamily="34" charset="0"/>
                <a:cs typeface="Arial" panose="020B0604020202020204" pitchFamily="34" charset="0"/>
              </a:rPr>
              <a:t/>
            </a:r>
            <a:br>
              <a:rPr lang="el-GR" sz="1200" dirty="0">
                <a:latin typeface="Arial" panose="020B0604020202020204" pitchFamily="34" charset="0"/>
                <a:cs typeface="Arial" panose="020B0604020202020204" pitchFamily="34" charset="0"/>
              </a:rPr>
            </a:br>
            <a:r>
              <a:rPr lang="el-GR" sz="1200" dirty="0">
                <a:latin typeface="Arial" panose="020B0604020202020204" pitchFamily="34" charset="0"/>
                <a:cs typeface="Arial" panose="020B0604020202020204" pitchFamily="34" charset="0"/>
              </a:rPr>
              <a:t>Η TÜV AUSTRIA ACADEMY για να υποστηρίξει τις επιχειρήσεις και την αγορά στην επόμενη ημέρα της μεγάλης πανδημίας του </a:t>
            </a:r>
            <a:r>
              <a:rPr lang="el-GR" sz="1200" dirty="0" err="1">
                <a:latin typeface="Arial" panose="020B0604020202020204" pitchFamily="34" charset="0"/>
                <a:cs typeface="Arial" panose="020B0604020202020204" pitchFamily="34" charset="0"/>
              </a:rPr>
              <a:t>κορωνοιού</a:t>
            </a:r>
            <a:r>
              <a:rPr lang="el-GR" sz="1200" dirty="0">
                <a:latin typeface="Arial" panose="020B0604020202020204" pitchFamily="34" charset="0"/>
                <a:cs typeface="Arial" panose="020B0604020202020204" pitchFamily="34" charset="0"/>
              </a:rPr>
              <a:t>, παρέχει μέσω της ηλεκτρονικής πλατφόρμας εκπαίδευσης που διαθέτει, το εξ’ αποστάσεως εκπαιδευτικό  πρόγραμμα «Ρευστότητα, Δάνεια, Επιχειρηματική Επιβίωση την επόμενη ημέρα του </a:t>
            </a:r>
            <a:r>
              <a:rPr lang="el-GR" sz="1200" dirty="0" err="1">
                <a:latin typeface="Arial" panose="020B0604020202020204" pitchFamily="34" charset="0"/>
                <a:cs typeface="Arial" panose="020B0604020202020204" pitchFamily="34" charset="0"/>
              </a:rPr>
              <a:t>κορωνοιού</a:t>
            </a:r>
            <a:r>
              <a:rPr lang="el-GR" sz="1200" dirty="0">
                <a:latin typeface="Arial" panose="020B0604020202020204" pitchFamily="34" charset="0"/>
                <a:cs typeface="Arial" panose="020B0604020202020204" pitchFamily="34" charset="0"/>
              </a:rPr>
              <a:t>. Μάθετε πως!», με εισηγητή τον κ. Ευστάθιο Λιακόπουλο, CEO της </a:t>
            </a:r>
            <a:r>
              <a:rPr lang="el-GR" sz="1200" dirty="0" err="1">
                <a:latin typeface="Arial" panose="020B0604020202020204" pitchFamily="34" charset="0"/>
                <a:cs typeface="Arial" panose="020B0604020202020204" pitchFamily="34" charset="0"/>
              </a:rPr>
              <a:t>Business</a:t>
            </a:r>
            <a:r>
              <a:rPr lang="el-GR" sz="1200" dirty="0">
                <a:latin typeface="Arial" panose="020B0604020202020204" pitchFamily="34" charset="0"/>
                <a:cs typeface="Arial" panose="020B0604020202020204" pitchFamily="34" charset="0"/>
              </a:rPr>
              <a:t> </a:t>
            </a:r>
            <a:r>
              <a:rPr lang="el-GR" sz="1200" dirty="0" err="1">
                <a:latin typeface="Arial" panose="020B0604020202020204" pitchFamily="34" charset="0"/>
                <a:cs typeface="Arial" panose="020B0604020202020204" pitchFamily="34" charset="0"/>
              </a:rPr>
              <a:t>Support</a:t>
            </a:r>
            <a:r>
              <a:rPr lang="el-GR" sz="1200" dirty="0">
                <a:latin typeface="Arial" panose="020B0604020202020204" pitchFamily="34" charset="0"/>
                <a:cs typeface="Arial" panose="020B0604020202020204" pitchFamily="34" charset="0"/>
              </a:rPr>
              <a:t> Services.</a:t>
            </a:r>
            <a:br>
              <a:rPr lang="el-GR" sz="1200" dirty="0">
                <a:latin typeface="Arial" panose="020B0604020202020204" pitchFamily="34" charset="0"/>
                <a:cs typeface="Arial" panose="020B0604020202020204" pitchFamily="34" charset="0"/>
              </a:rPr>
            </a:br>
            <a:r>
              <a:rPr lang="el-GR" sz="1200" dirty="0">
                <a:latin typeface="Arial" panose="020B0604020202020204" pitchFamily="34" charset="0"/>
                <a:cs typeface="Arial" panose="020B0604020202020204" pitchFamily="34" charset="0"/>
              </a:rPr>
              <a:t/>
            </a:r>
            <a:br>
              <a:rPr lang="el-GR" sz="1200" dirty="0">
                <a:latin typeface="Arial" panose="020B0604020202020204" pitchFamily="34" charset="0"/>
                <a:cs typeface="Arial" panose="020B0604020202020204" pitchFamily="34" charset="0"/>
              </a:rPr>
            </a:br>
            <a:r>
              <a:rPr lang="el-GR" sz="1200" dirty="0">
                <a:latin typeface="Arial" panose="020B0604020202020204" pitchFamily="34" charset="0"/>
                <a:cs typeface="Arial" panose="020B0604020202020204" pitchFamily="34" charset="0"/>
              </a:rPr>
              <a:t>Στόχος αυτού του εκπαιδευτικού προγράμματος είναι να σας ενημερώσει για τα βασικά εργαλεία τα οποία μπορείτε να αξιοποιήσετε για να πετύχετε λύσεις σε πιεστικά θέματα ρευστότητας, διασφάλισης εγγυήσεων, ρύθμισης και αναδιάρθρωσης οφειλών και δανείων ώστε να υποστηρίξετε τη βιωσιμότητα της επιχείρησής </a:t>
            </a:r>
            <a:r>
              <a:rPr lang="el-GR" sz="1200" dirty="0" smtClean="0">
                <a:latin typeface="Arial" panose="020B0604020202020204" pitchFamily="34" charset="0"/>
                <a:cs typeface="Arial" panose="020B0604020202020204" pitchFamily="34" charset="0"/>
              </a:rPr>
              <a:t>σας.</a:t>
            </a:r>
            <a:br>
              <a:rPr lang="el-GR" sz="1200" dirty="0" smtClean="0">
                <a:latin typeface="Arial" panose="020B0604020202020204" pitchFamily="34" charset="0"/>
                <a:cs typeface="Arial" panose="020B0604020202020204" pitchFamily="34" charset="0"/>
              </a:rPr>
            </a:br>
            <a:r>
              <a:rPr lang="el-GR" sz="1200" dirty="0" smtClean="0">
                <a:latin typeface="Arial" panose="020B0604020202020204" pitchFamily="34" charset="0"/>
                <a:cs typeface="Arial" panose="020B0604020202020204" pitchFamily="34" charset="0"/>
              </a:rPr>
              <a:t>Για </a:t>
            </a:r>
            <a:r>
              <a:rPr lang="el-GR" sz="1200" dirty="0">
                <a:latin typeface="Arial" panose="020B0604020202020204" pitchFamily="34" charset="0"/>
                <a:cs typeface="Arial" panose="020B0604020202020204" pitchFamily="34" charset="0"/>
              </a:rPr>
              <a:t>περισσότερες </a:t>
            </a:r>
            <a:r>
              <a:rPr lang="el-GR" sz="1200" dirty="0" smtClean="0">
                <a:latin typeface="Arial" panose="020B0604020202020204" pitchFamily="34" charset="0"/>
                <a:cs typeface="Arial" panose="020B0604020202020204" pitchFamily="34" charset="0"/>
              </a:rPr>
              <a:t>πληροφορίες μπορείτε να δείτε εδώ: </a:t>
            </a:r>
            <a:r>
              <a:rPr lang="en-US" sz="1200" dirty="0">
                <a:latin typeface="Arial" panose="020B0604020202020204" pitchFamily="34" charset="0"/>
                <a:cs typeface="Arial" panose="020B0604020202020204" pitchFamily="34" charset="0"/>
                <a:hlinkClick r:id="rId2"/>
              </a:rPr>
              <a:t>https://</a:t>
            </a:r>
            <a:r>
              <a:rPr lang="en-US" sz="1200" dirty="0" smtClean="0">
                <a:latin typeface="Arial" panose="020B0604020202020204" pitchFamily="34" charset="0"/>
                <a:cs typeface="Arial" panose="020B0604020202020204" pitchFamily="34" charset="0"/>
                <a:hlinkClick r:id="rId2"/>
              </a:rPr>
              <a:t>www.tuvaustria.academy/briefing&amp;page=1&amp;item=55</a:t>
            </a:r>
            <a:r>
              <a:rPr lang="el-GR" sz="1200" dirty="0" smtClean="0">
                <a:latin typeface="Arial" panose="020B0604020202020204" pitchFamily="34" charset="0"/>
                <a:cs typeface="Arial" panose="020B0604020202020204" pitchFamily="34" charset="0"/>
              </a:rPr>
              <a:t> </a:t>
            </a:r>
            <a:endParaRPr lang="en-US" dirty="0"/>
          </a:p>
        </p:txBody>
      </p:sp>
      <p:pic>
        <p:nvPicPr>
          <p:cNvPr id="3" name="Εικόνα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0197" y="301581"/>
            <a:ext cx="5662484" cy="2962317"/>
          </a:xfrm>
          <a:prstGeom prst="rect">
            <a:avLst/>
          </a:prstGeom>
        </p:spPr>
      </p:pic>
    </p:spTree>
    <p:extLst>
      <p:ext uri="{BB962C8B-B14F-4D97-AF65-F5344CB8AC3E}">
        <p14:creationId xmlns:p14="http://schemas.microsoft.com/office/powerpoint/2010/main" val="1517898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672015" y="2399872"/>
            <a:ext cx="4697627" cy="936452"/>
          </a:xfrm>
        </p:spPr>
        <p:txBody>
          <a:bodyPr/>
          <a:lstStyle/>
          <a:p>
            <a:r>
              <a:rPr lang="el-GR" dirty="0" smtClean="0">
                <a:solidFill>
                  <a:srgbClr val="FF0000"/>
                </a:solidFill>
              </a:rPr>
              <a:t>ΕΥΧΑΡΙΣΤΟ</a:t>
            </a:r>
            <a:r>
              <a:rPr lang="en-US" b="1" dirty="0">
                <a:solidFill>
                  <a:srgbClr val="FF0000"/>
                </a:solidFill>
              </a:rPr>
              <a:t>Ü</a:t>
            </a:r>
            <a:r>
              <a:rPr lang="el-GR" dirty="0" smtClean="0">
                <a:solidFill>
                  <a:srgbClr val="FF0000"/>
                </a:solidFill>
              </a:rPr>
              <a:t>ΜΕ!! </a:t>
            </a:r>
            <a:endParaRPr lang="en-US" dirty="0">
              <a:solidFill>
                <a:srgbClr val="FF0000"/>
              </a:solidFill>
            </a:endParaRPr>
          </a:p>
        </p:txBody>
      </p:sp>
    </p:spTree>
    <p:extLst>
      <p:ext uri="{BB962C8B-B14F-4D97-AF65-F5344CB8AC3E}">
        <p14:creationId xmlns:p14="http://schemas.microsoft.com/office/powerpoint/2010/main" val="400462784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37</Words>
  <Application>Microsoft Office PowerPoint</Application>
  <PresentationFormat>Ευρεία οθόνη</PresentationFormat>
  <Paragraphs>6</Paragraphs>
  <Slides>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7</vt:i4>
      </vt:variant>
    </vt:vector>
  </HeadingPairs>
  <TitlesOfParts>
    <vt:vector size="11" baseType="lpstr">
      <vt:lpstr>Arial</vt:lpstr>
      <vt:lpstr>Calibri</vt:lpstr>
      <vt:lpstr>Calibri Light</vt:lpstr>
      <vt:lpstr>Θέμα του Office</vt:lpstr>
      <vt:lpstr>Παρουσίαση του PowerPoint</vt:lpstr>
      <vt:lpstr>ΜένοÜμε Σπίτι και συνεχίζοÜμε την ενημέρωση και την εκπαίδευση εξ αποστάσεως! Δωρεάν εκπαιδευτικό πρόγραμμα «COVID-19 &amp; Επιχειρησιακή Βιωσιμότητα» Την ιδιαίτερη αυτή στιγμή, η προτεραιότητα είναι κατά πρώτον η διαφύλαξή της Υγείας όλων μας και κατά δεύτερον ο περιορισμός των οικονομικών επιπτώσεων που προκαλεί ο COVID 19 στην αγορά. Για το λόγο αυτό  η TÜV AUSTRIA Academy παρέχει το εκπαιδευτικό πρόγραμμα εξ αποστάσεως «COVID 19 &amp; Επιχειρησιακή Βιωσιμότητα», με εισηγητή τον κ. Ευστάθιο Λιακόπουλο, Ιδρυτή και CEO της Business Support Services “BSS”.  Στόχος αυτού του εκπαιδευτικού προγράμματος είναι η διαμόρφωση λύσεων &amp; δράσεων από τις επιπτώσεις της πανδημίας στις επιχειρήσεις και οι μεσοπρόθεσμες στρατηγικές, που πρέπει να εφαρμοστούν, μετά από αυτήν. Το εκπαιδευτικό πρόγραμμα παρέχεται δωρεάν και μπορείτε να το παρακολουθήσετε ασύγχρονα, οποιαδήποτε στιγμή από 1 έως και 30 Απριλίου 2020. Επίσης, αμέσως μετά το πέρας κάθε παρακολούθησης, μπορείτε να θέσετε δωρεάν τα ερωτήματά σας στον κ. Λιακόπουλο μέσω του forum της ηλεκτρονικής πλατφόρμας εκπαίδευσης και αυτά θα απαντηθούν εντός 24 ωρών.  Γιατί οφείλουμε όλοι μαζί να ξεπεράσουμε και αυτή την κρίση και να παραμείνουμε ισχυροί στο επιχειρείν! Για πληροφορίες σχετικά με την παρακολούθηση του προγράμματος, καλέστε μας στο 210 5220920 (εσωτ. 130 &amp; 143) καθώς και στο https://www.tuvaustria.academy/briefing&amp;page=1&amp;item=52  </vt:lpstr>
      <vt:lpstr> Η Επιχειρησιακή Συνέχεια και η εφαρμογή του ISO 22301 πιο επίκαιρη από ποτέ! Οι επιχειρηματικές προκλήσεις, που προκύπτουν από τις έκτακτες καταστάσεις που προκαλεί ο COVID-19, απαιτούν προετοιμασία και ανταπόκριση στις νέες συνθήκες της αγοράς. Οι εταιρίες καλούνται να αλλάξουν τις συνήθειες και το τρόπο λειτουργίας τους προκειμένου να ανταποκριθούν σωστά σ’ ένα απρόβλεπτο συμβάν, που δύναται να τις επηρεάσει, ώστε να μειώσουν τις πιθανές επιπτώσεις που θα προκύψουν και να εξασφαλίσουν την Επιχειρησιακή τους Συνέχεια (Business Continuity). Για το λόγο αυτό η TÜV AUSTRIA Academy παρέχει μέσω της ηλεκτρονικής πλατφόρμας εκπαίδευσης που διαθέτει, το εξ’ αποστάσεως εκπαιδευτικό πρόγραμμα «Η Επιχειρησιακή Συνέχεια και η εφαρμογή του ISO 22301 πιο επίκαιρη από ποτέ!», με εισηγητή τον κ. Αθανάσιο Μητσάκο, Head of Information Systems Inspection Division της TÜV AUSTRIA Hellas. Στόχος αυτού του εκπαιδευτικού προγράμματος είναι να σας ενημερώσει για τις βασικές αρχές της επιχειρησιακής συνέχειας και τις απαιτήσεις-λύσεις που δίδει η εφαρμογή στην πράξη ενός προτύπου όπως είναι το ISO 22301. Για περισσότερες πληροφορίες για το εκπαιδευτικό πρόγραμμα, μπορείτε να δείτε εδώ : https://www.tuvaustria.academy/briefing&amp;page=1&amp;item=51   </vt:lpstr>
      <vt:lpstr>  COVID-19: Ασφάλεια Τροφίμων και Πιστοποίηση H πανδημία του κορωνοιού δημιουργεί ένα νέο πλαίσιο και στη Βιομηχανία των Τροφίμων, αφού η απότομη αύξηση της ζήτησης τυποποιημένων τροφίμων από τη μια πλευρά αλλά και οι περιορισμοί που τίθενται στην απασχόληση των εργαζομένων με προφανείς συνέπειες σε αυτή καθαυτή την παραγωγή, φέρνουν στην επιφάνεια αντικρουόμενες πολιτικές, που οι βιομηχανίες τροφίμων οφείλουν να διαχειριστούν. Σημαντικό βάρος δίδεται στις ορθές πρακτικές καθαρισμού και απολύμανσης των εγκαταστάσεων εν μέσω της πανδημίας, αλλά και στα μέτρα πρόληψης της εξάπλωσης της νόσου στους εργαζομένους. Επίσης, τα πιο γνωστά ιδιωτικά σχήματα πιστοποίησης παγκοσμίως (GFSI) θέτουν τις πολιτικές τους για την επέκταση, διατήρηση ή παύση της ισχύος των τρεχουσών πιστοποιήσεων. Η TÜV AUSTRIA ACADEMY για να υποστηρίξει τις επιχειρήσεις των τροφίμων παρέχει μέσω της ηλεκτρονικής πλατφόρμας εκπαίδευσης που διαθέτει, το εξ’ αποστάσεως εκπαιδευτικό  πρόγραμμα «COVID-19: Ασφάλεια Τροφίμων και Πιστοποίηση» με εισηγητή τον κ. Νίκο Γκιώνη, Επικεφαλής Επιθεωρητή Συστημάτων &amp; Προϊόντων Ασφάλειας Τροφίμων της TÜV AUSTRIA HELLAS. Στόχος αυτού του εκπαιδευτικού προγράμματος είναι να σας ενημερώσει υπεύθυνα για το νέο περιβάλλον που διαμορφώνεται στη βιομηχανία των τροφίμων λόγω της πανδημίας. Το εκπαιδευτικό πρόγραμμα παρέχεται δωρεάν σε όλες τι βιομηχανίες τροφίμων της χώρας μας, είτε αποτελούν πελάτες της TÜV AUSTRIA HELLAS είτε όχι. Για περισσότερες μπορείτε να δείτε εδώ: https://www.tuvaustria.academy/briefing&amp;page=1&amp;item=53  </vt:lpstr>
      <vt:lpstr>TÜV  AUSTRIA HELLAS_ΠΙΣΤΟΠΟΙΗΣΗ ΕΠΑΓΓΕΛΜΑΤΙΩΝ_VOUCHER H TÜV AUSTRIA HELLAS διαθέτοντας πολλές δεκάδες διαπιστεύσεις σε ζητούμενες ειδικότητες επαγγελματιών, υποστηρίζει ενεργά τους επιστήμονες που έχουν πληγεί από την πανδημία του COVID-19 και συμμετέχει ως Διαπιστευμένος Φορέας Πιστοποίησης Επαγγελματιών στη δράση του Υπουργείου Εργασίας και Κοινωνικών Υποθέσεων «ΕΙΔΙΚΟ ΠΡΟΓΡΑΜΜΑ ΤΗΛΕΚΑΤΑΡΤΙΣΗΣ ΜΕ ΠΙΣΤΟΠΟΙΗΣΗ ΓΙΑ ΕΠΙΣΤΗΜΟΝΕΣ ΠΛΗΤΤΟΜΕΝΟΥΣ ΑΠΟ ΤΟΝ COVID-19 ΠΟΥ ΕΝΤΑΣΣΟΝΤΑΙ ΣΤΟΥΣ 6 ΒΑΣΙΚΟΥΣ ΕΠΙΣΤΗΜΟΝΙΚΟΥΣ ΚΛΑΔΟΥΣ ΤΗΣ ΧΩΡΑΣ ΒΑΣΕΙ ΚΑΔ ΟΡΙΖΟΜΕΝΩΝ ΑΠΟ ΤΟ ΥΠΟΥΡΓΕΙΟ ΟΙΚΟΝΟΜΙΚΩΝ». Η TÜV AUSTRIA HELLAS διαθέτει διαπιστευμένα σχήματα πιστοποίησης, σύμφωνα με το Διεθνές Πρότυπο ISO/IEC 17024, για τα προγράμματα: 1. Υπεύθυνος Προστασίας Δεδομένων (DPO EXECUTIVE). 2. Στέλεχος Διεκπεραίωσης Διαδικασιών για τη Συμμετοχή σε Δημόσιους Διαγωνισμούς και, 3. Τεχνικός Προγραμματισμού Smart Building.  Για περισσότερες πληροφορίες για τα προγράμματα voucher καθώς και σχετικές πληροφορίες για το πλαίσιο συνεργασίας μας, μπορείτε να δείτε εδώ: https://www.tuvaustria.academy/briefing&amp;page=1&amp;item=54</vt:lpstr>
      <vt:lpstr>Ρευστότητα, Δάνεια, Επιχειρησιακή Επιβίωση την επόμενη ημέρα του κορωνοιού. Μάθετε πως!   Με την κρίση του «κορωνοϊού» και το λουκέτο σε πολλούς κλάδους της οικονομίας, η γενικευμένη ύφεση αποτελεί δυστυχώς ένα γεγονός αδιαμφισβήτητο, παρά τα πρωτοφανή πυροσβεστικά μέτρα που έχουν λάβει κεντρικές τράπεζες και κυβερνήσεις.  Το σίγουρο είναι ότι η πανδημία του κορωνοϊού θα περάσει, αλλά τα αποτελέσματα της παγκόσμιας οικονομικής κρίσης θα συνεχιστούν. Υπάρχουν τρεις διαφορετικοί δείκτες, οι οποίοι υποδηλώνουν, πως πρόκειται για τη μεγαλύτερη οικονομική κρίση του τελευταίου τουλάχιστον αιώνα, δηλαδή μεγαλύτερη αυτής του 2008-2009. Ειδικά, οι χώρες που στηρίζουν την οικονομία τους σε υπηρεσίες, θα έχουν μεγαλύτερες οικονομικές συνέπειες.  Η TÜV AUSTRIA ACADEMY για να υποστηρίξει τις επιχειρήσεις και την αγορά στην επόμενη ημέρα της μεγάλης πανδημίας του κορωνοιού, παρέχει μέσω της ηλεκτρονικής πλατφόρμας εκπαίδευσης που διαθέτει, το εξ’ αποστάσεως εκπαιδευτικό  πρόγραμμα «Ρευστότητα, Δάνεια, Επιχειρηματική Επιβίωση την επόμενη ημέρα του κορωνοιού. Μάθετε πως!», με εισηγητή τον κ. Ευστάθιο Λιακόπουλο, CEO της Business Support Services.  Στόχος αυτού του εκπαιδευτικού προγράμματος είναι να σας ενημερώσει για τα βασικά εργαλεία τα οποία μπορείτε να αξιοποιήσετε για να πετύχετε λύσεις σε πιεστικά θέματα ρευστότητας, διασφάλισης εγγυήσεων, ρύθμισης και αναδιάρθρωσης οφειλών και δανείων ώστε να υποστηρίξετε τη βιωσιμότητα της επιχείρησής σας. Για περισσότερες πληροφορίες μπορείτε να δείτε εδώ: https://www.tuvaustria.academy/briefing&amp;page=1&amp;item=55 </vt:lpstr>
      <vt:lpstr>ΕΥΧΑΡΙΣΤΟÜΜΕ!!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ΜένοÜμε Σπίτι και συνεχίζοÜμε την ενημέρωση και την εκπαίδευση εξ αποστάσεως! 💻 Δωρεάν εκπαιδευτικό πρόγραμμα «COVID-19 &amp; Επιχειρησιακή Βιωσιμότητα» Την ιδιαίτερη αυτή στιγμή, η προτεραιότητα είναι κατά πρώτον η διαφύλαξή της Υγείας όλων μας και κατά δεύτερον ο περιορισμός των οικονομικών επιπτώσεων που προκαλεί ο COVID 19 στην αγορά. Για το λόγο αυτό  η TÜV AUSTRIA Academy παρέχει το εκπαιδευτικό πρόγραμμα εξ αποστάσεως «COVID 19 &amp; Επιχειρησιακή Βιωσιμότητα», με εισηγητή τον κ. Ευστάθιο Λιακόπουλο, Ιδρυτή και CEO της Business Support Services “BSS”.  Στόχος αυτού του εκπαιδευτικού προγράμματος είναι η διαμόρφωση λύσεων &amp; δράσεων από τις επιπτώσεις της πανδημίας στις επιχειρήσεις και οι μεσοπρόθεσμες στρατηγικές, που πρέπει να εφαρμοστούν, μετά από αυτήν. Το εκπαιδευτικό πρόγραμμα παρέχεται δωρεάν και μπορείτε να το παρακολουθήσετε ασύγχρονα, οποιαδήποτε στιγμή από 1 έως και 30 Απριλίου 2020. Επίσης, αμέσως μετά το πέρας κάθε παρακολούθησης, μπορείτε να θέσετε δωρεάν τα ερωτήματά σας στον κ. Λιακόπουλο μέσω του forum της ηλεκτρονικής πλατφόρμας εκπαίδευσης και αυτά θα απαντηθούν εντός 24 ωρών.  Γιατί οφείλουμε όλοι μαζί να ξεπεράσουμε και αυτή την κρίση και να παραμείνουμε ισχυροί στο επιχειρείν! ℹ Για πληροφορίες σχετικά με την παρακολούθηση του προγράμματος, καλέστε μας στο 210 5220920 (εσωτ. 130 &amp; 143).</dc:title>
  <dc:creator>Nasi Alexandra</dc:creator>
  <cp:lastModifiedBy>Nasi Alexandra</cp:lastModifiedBy>
  <cp:revision>11</cp:revision>
  <dcterms:created xsi:type="dcterms:W3CDTF">2020-04-07T09:37:23Z</dcterms:created>
  <dcterms:modified xsi:type="dcterms:W3CDTF">2020-04-14T07:44:41Z</dcterms:modified>
</cp:coreProperties>
</file>